
<file path=[Content_Types].xml><?xml version="1.0" encoding="utf-8"?>
<Types xmlns="http://schemas.openxmlformats.org/package/2006/content-types">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302"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6A5146-BA7D-4E99-B385-73878CC015FF}" type="datetimeFigureOut">
              <a:rPr lang="en-US" smtClean="0"/>
              <a:t>6/14/2021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19EDE-162E-494E-9A76-A72EEE3EC06C}" type="slidenum">
              <a:rPr lang="en-US" smtClean="0"/>
              <a:t>‹#›</a:t>
            </a:fld>
            <a:endParaRPr lang="en-US"/>
          </a:p>
        </p:txBody>
      </p:sp>
    </p:spTree>
    <p:extLst>
      <p:ext uri="{BB962C8B-B14F-4D97-AF65-F5344CB8AC3E}">
        <p14:creationId xmlns:p14="http://schemas.microsoft.com/office/powerpoint/2010/main" val="4185869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719EDE-162E-494E-9A76-A72EEE3EC06C}" type="slidenum">
              <a:rPr lang="en-US" smtClean="0"/>
              <a:t>1</a:t>
            </a:fld>
            <a:endParaRPr lang="en-US"/>
          </a:p>
        </p:txBody>
      </p:sp>
    </p:spTree>
    <p:extLst>
      <p:ext uri="{BB962C8B-B14F-4D97-AF65-F5344CB8AC3E}">
        <p14:creationId xmlns:p14="http://schemas.microsoft.com/office/powerpoint/2010/main" val="2233886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B07CEF-5B8D-4A20-8C7C-8C0DB775C00D}" type="datetime1">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C5324-D948-494C-9A9D-3F9D2FB88DA1}" type="slidenum">
              <a:rPr lang="en-US" smtClean="0"/>
              <a:t>‹#›</a:t>
            </a:fld>
            <a:endParaRPr lang="en-US"/>
          </a:p>
        </p:txBody>
      </p:sp>
    </p:spTree>
    <p:extLst>
      <p:ext uri="{BB962C8B-B14F-4D97-AF65-F5344CB8AC3E}">
        <p14:creationId xmlns:p14="http://schemas.microsoft.com/office/powerpoint/2010/main" val="1285567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803255-74BB-4EC0-BBE7-50821B6593FB}" type="datetime1">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C5324-D948-494C-9A9D-3F9D2FB88DA1}" type="slidenum">
              <a:rPr lang="en-US" smtClean="0"/>
              <a:t>‹#›</a:t>
            </a:fld>
            <a:endParaRPr lang="en-US"/>
          </a:p>
        </p:txBody>
      </p:sp>
    </p:spTree>
    <p:extLst>
      <p:ext uri="{BB962C8B-B14F-4D97-AF65-F5344CB8AC3E}">
        <p14:creationId xmlns:p14="http://schemas.microsoft.com/office/powerpoint/2010/main" val="2543622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795AA9-275D-43AF-929B-1B3ECA7E1741}" type="datetime1">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C5324-D948-494C-9A9D-3F9D2FB88DA1}" type="slidenum">
              <a:rPr lang="en-US" smtClean="0"/>
              <a:t>‹#›</a:t>
            </a:fld>
            <a:endParaRPr lang="en-US"/>
          </a:p>
        </p:txBody>
      </p:sp>
    </p:spTree>
    <p:extLst>
      <p:ext uri="{BB962C8B-B14F-4D97-AF65-F5344CB8AC3E}">
        <p14:creationId xmlns:p14="http://schemas.microsoft.com/office/powerpoint/2010/main" val="1467188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C06EC9-A4F9-4FEB-988D-6F27369AE320}" type="datetime1">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C5324-D948-494C-9A9D-3F9D2FB88DA1}" type="slidenum">
              <a:rPr lang="en-US" smtClean="0"/>
              <a:t>‹#›</a:t>
            </a:fld>
            <a:endParaRPr lang="en-US"/>
          </a:p>
        </p:txBody>
      </p:sp>
    </p:spTree>
    <p:extLst>
      <p:ext uri="{BB962C8B-B14F-4D97-AF65-F5344CB8AC3E}">
        <p14:creationId xmlns:p14="http://schemas.microsoft.com/office/powerpoint/2010/main" val="243923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7758A4-CE3C-4E9E-ADB6-A2419C14F297}" type="datetime1">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C5324-D948-494C-9A9D-3F9D2FB88DA1}" type="slidenum">
              <a:rPr lang="en-US" smtClean="0"/>
              <a:t>‹#›</a:t>
            </a:fld>
            <a:endParaRPr lang="en-US"/>
          </a:p>
        </p:txBody>
      </p:sp>
    </p:spTree>
    <p:extLst>
      <p:ext uri="{BB962C8B-B14F-4D97-AF65-F5344CB8AC3E}">
        <p14:creationId xmlns:p14="http://schemas.microsoft.com/office/powerpoint/2010/main" val="1106117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2AD133B-FBDE-4F33-AE4E-85D227E50E6C}" type="datetime1">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5C5324-D948-494C-9A9D-3F9D2FB88DA1}" type="slidenum">
              <a:rPr lang="en-US" smtClean="0"/>
              <a:t>‹#›</a:t>
            </a:fld>
            <a:endParaRPr lang="en-US"/>
          </a:p>
        </p:txBody>
      </p:sp>
    </p:spTree>
    <p:extLst>
      <p:ext uri="{BB962C8B-B14F-4D97-AF65-F5344CB8AC3E}">
        <p14:creationId xmlns:p14="http://schemas.microsoft.com/office/powerpoint/2010/main" val="2569108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9B8826-0D6E-421C-8675-1ADA295AD499}" type="datetime1">
              <a:rPr lang="en-US" smtClean="0"/>
              <a:t>6/14/2021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5C5324-D948-494C-9A9D-3F9D2FB88DA1}" type="slidenum">
              <a:rPr lang="en-US" smtClean="0"/>
              <a:t>‹#›</a:t>
            </a:fld>
            <a:endParaRPr lang="en-US"/>
          </a:p>
        </p:txBody>
      </p:sp>
    </p:spTree>
    <p:extLst>
      <p:ext uri="{BB962C8B-B14F-4D97-AF65-F5344CB8AC3E}">
        <p14:creationId xmlns:p14="http://schemas.microsoft.com/office/powerpoint/2010/main" val="408811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C78B82-CA12-44FF-8F9F-54DBECF957D1}" type="datetime1">
              <a:rPr lang="en-US" smtClean="0"/>
              <a:t>6/14/2021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5C5324-D948-494C-9A9D-3F9D2FB88DA1}" type="slidenum">
              <a:rPr lang="en-US" smtClean="0"/>
              <a:t>‹#›</a:t>
            </a:fld>
            <a:endParaRPr lang="en-US"/>
          </a:p>
        </p:txBody>
      </p:sp>
    </p:spTree>
    <p:extLst>
      <p:ext uri="{BB962C8B-B14F-4D97-AF65-F5344CB8AC3E}">
        <p14:creationId xmlns:p14="http://schemas.microsoft.com/office/powerpoint/2010/main" val="1421443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FE7D87-46D0-4785-B217-FD2246696EE0}" type="datetime1">
              <a:rPr lang="en-US" smtClean="0"/>
              <a:t>6/14/2021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5C5324-D948-494C-9A9D-3F9D2FB88DA1}" type="slidenum">
              <a:rPr lang="en-US" smtClean="0"/>
              <a:t>‹#›</a:t>
            </a:fld>
            <a:endParaRPr lang="en-US"/>
          </a:p>
        </p:txBody>
      </p:sp>
    </p:spTree>
    <p:extLst>
      <p:ext uri="{BB962C8B-B14F-4D97-AF65-F5344CB8AC3E}">
        <p14:creationId xmlns:p14="http://schemas.microsoft.com/office/powerpoint/2010/main" val="122502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ABE988-C2D7-4F38-9D14-AE44B29FFB12}" type="datetime1">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5C5324-D948-494C-9A9D-3F9D2FB88DA1}" type="slidenum">
              <a:rPr lang="en-US" smtClean="0"/>
              <a:t>‹#›</a:t>
            </a:fld>
            <a:endParaRPr lang="en-US"/>
          </a:p>
        </p:txBody>
      </p:sp>
    </p:spTree>
    <p:extLst>
      <p:ext uri="{BB962C8B-B14F-4D97-AF65-F5344CB8AC3E}">
        <p14:creationId xmlns:p14="http://schemas.microsoft.com/office/powerpoint/2010/main" val="99996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684759-6248-4F82-9E8A-A19AC18A26D6}" type="datetime1">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5C5324-D948-494C-9A9D-3F9D2FB88DA1}" type="slidenum">
              <a:rPr lang="en-US" smtClean="0"/>
              <a:t>‹#›</a:t>
            </a:fld>
            <a:endParaRPr lang="en-US"/>
          </a:p>
        </p:txBody>
      </p:sp>
    </p:spTree>
    <p:extLst>
      <p:ext uri="{BB962C8B-B14F-4D97-AF65-F5344CB8AC3E}">
        <p14:creationId xmlns:p14="http://schemas.microsoft.com/office/powerpoint/2010/main" val="1402448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5998D-8B51-4DED-897C-15973B68C244}" type="datetime1">
              <a:rPr lang="en-US" smtClean="0"/>
              <a:t>6/14/2021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5C5324-D948-494C-9A9D-3F9D2FB88DA1}" type="slidenum">
              <a:rPr lang="en-US" smtClean="0"/>
              <a:t>‹#›</a:t>
            </a:fld>
            <a:endParaRPr lang="en-US"/>
          </a:p>
        </p:txBody>
      </p:sp>
    </p:spTree>
    <p:extLst>
      <p:ext uri="{BB962C8B-B14F-4D97-AF65-F5344CB8AC3E}">
        <p14:creationId xmlns:p14="http://schemas.microsoft.com/office/powerpoint/2010/main" val="702378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755308"/>
          </a:xfrm>
        </p:spPr>
        <p:txBody>
          <a:bodyPr/>
          <a:lstStyle/>
          <a:p>
            <a:r>
              <a:rPr lang="en-US" dirty="0" smtClean="0"/>
              <a:t>Creating Page</a:t>
            </a:r>
            <a:br>
              <a:rPr lang="en-US" dirty="0" smtClean="0"/>
            </a:br>
            <a:r>
              <a:rPr lang="en-US" dirty="0" smtClean="0"/>
              <a:t>Layouts with CSS</a:t>
            </a:r>
            <a:endParaRPr lang="en-US" dirty="0"/>
          </a:p>
        </p:txBody>
      </p:sp>
      <p:sp>
        <p:nvSpPr>
          <p:cNvPr id="3" name="Subtitle 2"/>
          <p:cNvSpPr>
            <a:spLocks noGrp="1"/>
          </p:cNvSpPr>
          <p:nvPr>
            <p:ph type="subTitle" idx="1"/>
          </p:nvPr>
        </p:nvSpPr>
        <p:spPr>
          <a:xfrm>
            <a:off x="1524000" y="3602038"/>
            <a:ext cx="9144000" cy="526209"/>
          </a:xfrm>
        </p:spPr>
        <p:txBody>
          <a:bodyPr/>
          <a:lstStyle/>
          <a:p>
            <a:r>
              <a:rPr lang="en-US" dirty="0" smtClean="0"/>
              <a:t>Designing a Web Site for a Cycling Club</a:t>
            </a:r>
            <a:endParaRPr lang="en-US" dirty="0"/>
          </a:p>
        </p:txBody>
      </p:sp>
      <p:sp>
        <p:nvSpPr>
          <p:cNvPr id="4" name="Slide Number Placeholder 3"/>
          <p:cNvSpPr>
            <a:spLocks noGrp="1"/>
          </p:cNvSpPr>
          <p:nvPr>
            <p:ph type="sldNum" sz="quarter" idx="12"/>
          </p:nvPr>
        </p:nvSpPr>
        <p:spPr/>
        <p:txBody>
          <a:bodyPr/>
          <a:lstStyle/>
          <a:p>
            <a:fld id="{245C5324-D948-494C-9A9D-3F9D2FB88DA1}" type="slidenum">
              <a:rPr lang="en-US" smtClean="0"/>
              <a:t>1</a:t>
            </a:fld>
            <a:endParaRPr lang="en-US"/>
          </a:p>
        </p:txBody>
      </p:sp>
    </p:spTree>
    <p:extLst>
      <p:ext uri="{BB962C8B-B14F-4D97-AF65-F5344CB8AC3E}">
        <p14:creationId xmlns:p14="http://schemas.microsoft.com/office/powerpoint/2010/main" val="3013204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631"/>
            <a:ext cx="10515600" cy="831663"/>
          </a:xfrm>
        </p:spPr>
        <p:txBody>
          <a:bodyPr/>
          <a:lstStyle/>
          <a:p>
            <a:r>
              <a:rPr lang="en-US" dirty="0"/>
              <a:t>H</a:t>
            </a:r>
            <a:r>
              <a:rPr lang="en-US" dirty="0" smtClean="0"/>
              <a:t>ide the different sections of the page</a:t>
            </a:r>
            <a:endParaRPr lang="en-US" dirty="0"/>
          </a:p>
        </p:txBody>
      </p:sp>
      <p:sp>
        <p:nvSpPr>
          <p:cNvPr id="3" name="Content Placeholder 2"/>
          <p:cNvSpPr>
            <a:spLocks noGrp="1"/>
          </p:cNvSpPr>
          <p:nvPr>
            <p:ph idx="1"/>
          </p:nvPr>
        </p:nvSpPr>
        <p:spPr>
          <a:xfrm>
            <a:off x="94129" y="847164"/>
            <a:ext cx="12097871" cy="6010835"/>
          </a:xfrm>
        </p:spPr>
        <p:txBody>
          <a:bodyPr>
            <a:noAutofit/>
          </a:bodyPr>
          <a:lstStyle/>
          <a:p>
            <a:r>
              <a:rPr lang="en-US" dirty="0" smtClean="0"/>
              <a:t>At the bottom of the cp_reset.css style sheet, enter the following style rule:</a:t>
            </a:r>
          </a:p>
          <a:p>
            <a:pPr marL="0" indent="0">
              <a:buNone/>
            </a:pPr>
            <a:r>
              <a:rPr lang="en-US" i="1" dirty="0" smtClean="0"/>
              <a:t>	/* Temporarily hide the page sections */</a:t>
            </a:r>
          </a:p>
          <a:p>
            <a:pPr marL="0" indent="0">
              <a:buNone/>
            </a:pPr>
            <a:r>
              <a:rPr lang="en-US" i="1" dirty="0" smtClean="0"/>
              <a:t>	</a:t>
            </a:r>
            <a:r>
              <a:rPr lang="en-US" i="1" dirty="0" err="1" smtClean="0"/>
              <a:t>nav.horizontalNAV</a:t>
            </a:r>
            <a:r>
              <a:rPr lang="en-US" i="1" dirty="0" smtClean="0"/>
              <a:t>, #president, </a:t>
            </a:r>
            <a:r>
              <a:rPr lang="en-US" i="1" dirty="0" err="1" smtClean="0"/>
              <a:t>nav.verticalNAV</a:t>
            </a:r>
            <a:r>
              <a:rPr lang="en-US" i="1" dirty="0" smtClean="0"/>
              <a:t>, #story, header, aside, footer </a:t>
            </a:r>
          </a:p>
          <a:p>
            <a:pPr marL="914400" lvl="2" indent="0">
              <a:buNone/>
            </a:pPr>
            <a:r>
              <a:rPr lang="en-US" sz="2800" i="1" dirty="0" smtClean="0"/>
              <a:t>{</a:t>
            </a:r>
          </a:p>
          <a:p>
            <a:pPr marL="914400" lvl="2" indent="0">
              <a:buNone/>
            </a:pPr>
            <a:r>
              <a:rPr lang="en-US" sz="2800" i="1" dirty="0" smtClean="0"/>
              <a:t>	display: none;</a:t>
            </a:r>
          </a:p>
          <a:p>
            <a:pPr marL="914400" lvl="2" indent="0">
              <a:buNone/>
            </a:pPr>
            <a:r>
              <a:rPr lang="en-US" sz="2800" i="1" dirty="0" smtClean="0"/>
              <a:t>}</a:t>
            </a:r>
          </a:p>
          <a:p>
            <a:r>
              <a:rPr lang="en-US" dirty="0"/>
              <a:t>Save your changes to the file and then return to the </a:t>
            </a:r>
            <a:r>
              <a:rPr lang="en-US" b="1" dirty="0"/>
              <a:t>cycle.htm </a:t>
            </a:r>
            <a:r>
              <a:rPr lang="en-US" dirty="0"/>
              <a:t>file in your text editor</a:t>
            </a:r>
          </a:p>
          <a:p>
            <a:r>
              <a:rPr lang="en-US" dirty="0" smtClean="0"/>
              <a:t>Directly above the closing &lt;/head&gt; tag, insert the following link to the reset style sheet:</a:t>
            </a:r>
          </a:p>
          <a:p>
            <a:pPr marL="914400" lvl="2" indent="0">
              <a:buNone/>
            </a:pPr>
            <a:r>
              <a:rPr lang="en-US" sz="2800" i="1" dirty="0" smtClean="0"/>
              <a:t>&lt;link </a:t>
            </a:r>
            <a:r>
              <a:rPr lang="en-US" sz="2800" i="1" dirty="0" err="1" smtClean="0"/>
              <a:t>href</a:t>
            </a:r>
            <a:r>
              <a:rPr lang="en-US" sz="2800" i="1" dirty="0" smtClean="0"/>
              <a:t>=”cp_reset.css” </a:t>
            </a:r>
            <a:r>
              <a:rPr lang="en-US" sz="2800" i="1" dirty="0" err="1" smtClean="0"/>
              <a:t>rel</a:t>
            </a:r>
            <a:r>
              <a:rPr lang="en-US" sz="2800" i="1" dirty="0" smtClean="0"/>
              <a:t>=”</a:t>
            </a:r>
            <a:r>
              <a:rPr lang="en-US" sz="2800" i="1" dirty="0" err="1" smtClean="0"/>
              <a:t>stylesheet</a:t>
            </a:r>
            <a:r>
              <a:rPr lang="en-US" sz="2800" i="1" dirty="0" smtClean="0"/>
              <a:t>” /&gt;</a:t>
            </a:r>
          </a:p>
          <a:p>
            <a:r>
              <a:rPr lang="en-US" dirty="0" smtClean="0"/>
              <a:t>Save your changes to the file and then reload the cycle.htm file in your Web browser. Verify that no content is displayed in the browser window.</a:t>
            </a:r>
            <a:endParaRPr lang="en-US" dirty="0"/>
          </a:p>
        </p:txBody>
      </p:sp>
      <p:sp>
        <p:nvSpPr>
          <p:cNvPr id="4" name="Slide Number Placeholder 3"/>
          <p:cNvSpPr>
            <a:spLocks noGrp="1"/>
          </p:cNvSpPr>
          <p:nvPr>
            <p:ph type="sldNum" sz="quarter" idx="12"/>
          </p:nvPr>
        </p:nvSpPr>
        <p:spPr/>
        <p:txBody>
          <a:bodyPr/>
          <a:lstStyle/>
          <a:p>
            <a:fld id="{245C5324-D948-494C-9A9D-3F9D2FB88DA1}" type="slidenum">
              <a:rPr lang="en-US" smtClean="0"/>
              <a:t>10</a:t>
            </a:fld>
            <a:endParaRPr lang="en-US"/>
          </a:p>
        </p:txBody>
      </p:sp>
    </p:spTree>
    <p:extLst>
      <p:ext uri="{BB962C8B-B14F-4D97-AF65-F5344CB8AC3E}">
        <p14:creationId xmlns:p14="http://schemas.microsoft.com/office/powerpoint/2010/main" val="42828499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dobe Dreamweaver CS6 - [cp_reset.css]"/>
          <p:cNvPicPr>
            <a:picLocks noChangeAspect="1"/>
          </p:cNvPicPr>
          <p:nvPr/>
        </p:nvPicPr>
        <p:blipFill rotWithShape="1">
          <a:blip r:embed="rId2">
            <a:extLst>
              <a:ext uri="{28A0092B-C50C-407E-A947-70E740481C1C}">
                <a14:useLocalDpi xmlns:a14="http://schemas.microsoft.com/office/drawing/2010/main" val="0"/>
              </a:ext>
            </a:extLst>
          </a:blip>
          <a:srcRect l="4964" t="23571" r="48934" b="29513"/>
          <a:stretch/>
        </p:blipFill>
        <p:spPr>
          <a:xfrm>
            <a:off x="322730" y="282388"/>
            <a:ext cx="11510682" cy="6306093"/>
          </a:xfrm>
          <a:prstGeom prst="rect">
            <a:avLst/>
          </a:prstGeom>
          <a:ln>
            <a:solidFill>
              <a:schemeClr val="tx1"/>
            </a:solidFill>
          </a:ln>
        </p:spPr>
      </p:pic>
      <p:sp>
        <p:nvSpPr>
          <p:cNvPr id="6" name="Slide Number Placeholder 5"/>
          <p:cNvSpPr>
            <a:spLocks noGrp="1"/>
          </p:cNvSpPr>
          <p:nvPr>
            <p:ph type="sldNum" sz="quarter" idx="12"/>
          </p:nvPr>
        </p:nvSpPr>
        <p:spPr/>
        <p:txBody>
          <a:bodyPr/>
          <a:lstStyle/>
          <a:p>
            <a:fld id="{245C5324-D948-494C-9A9D-3F9D2FB88DA1}" type="slidenum">
              <a:rPr lang="en-US" smtClean="0"/>
              <a:t>11</a:t>
            </a:fld>
            <a:endParaRPr lang="en-US"/>
          </a:p>
        </p:txBody>
      </p:sp>
    </p:spTree>
    <p:extLst>
      <p:ext uri="{BB962C8B-B14F-4D97-AF65-F5344CB8AC3E}">
        <p14:creationId xmlns:p14="http://schemas.microsoft.com/office/powerpoint/2010/main" val="21251549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5"/>
            <a:ext cx="10515600" cy="764428"/>
          </a:xfrm>
        </p:spPr>
        <p:txBody>
          <a:bodyPr/>
          <a:lstStyle/>
          <a:p>
            <a:r>
              <a:rPr lang="en-US" dirty="0"/>
              <a:t>F</a:t>
            </a:r>
            <a:r>
              <a:rPr lang="en-US" dirty="0" smtClean="0"/>
              <a:t>ormat the page background</a:t>
            </a:r>
            <a:endParaRPr lang="en-US" dirty="0"/>
          </a:p>
        </p:txBody>
      </p:sp>
      <p:sp>
        <p:nvSpPr>
          <p:cNvPr id="3" name="Content Placeholder 2"/>
          <p:cNvSpPr>
            <a:spLocks noGrp="1"/>
          </p:cNvSpPr>
          <p:nvPr>
            <p:ph idx="1"/>
          </p:nvPr>
        </p:nvSpPr>
        <p:spPr>
          <a:xfrm>
            <a:off x="0" y="753035"/>
            <a:ext cx="12192000" cy="5970494"/>
          </a:xfrm>
        </p:spPr>
        <p:txBody>
          <a:bodyPr>
            <a:noAutofit/>
          </a:bodyPr>
          <a:lstStyle/>
          <a:p>
            <a:r>
              <a:rPr lang="en-US" dirty="0" smtClean="0"/>
              <a:t>Open the </a:t>
            </a:r>
            <a:r>
              <a:rPr lang="en-US" b="1" dirty="0" smtClean="0"/>
              <a:t>cp_stylestxt.css</a:t>
            </a:r>
            <a:r>
              <a:rPr lang="en-US" dirty="0" smtClean="0"/>
              <a:t> file in your text editor. Type your name and the date in the comment section at the top of the file, and then save the file as </a:t>
            </a:r>
            <a:r>
              <a:rPr lang="en-US" b="1" dirty="0" smtClean="0"/>
              <a:t>cp_styles.css</a:t>
            </a:r>
            <a:r>
              <a:rPr lang="en-US" dirty="0" smtClean="0"/>
              <a:t>.</a:t>
            </a:r>
          </a:p>
          <a:p>
            <a:r>
              <a:rPr lang="en-US" dirty="0" smtClean="0"/>
              <a:t>Below the comment section, insert the following style rule:</a:t>
            </a:r>
          </a:p>
          <a:p>
            <a:pPr marL="914400" lvl="2" indent="0">
              <a:buNone/>
            </a:pPr>
            <a:r>
              <a:rPr lang="en-US" sz="2800" i="1" dirty="0" smtClean="0"/>
              <a:t>/* Styles for the Page Body */</a:t>
            </a:r>
          </a:p>
          <a:p>
            <a:pPr marL="914400" lvl="2" indent="0">
              <a:buNone/>
            </a:pPr>
            <a:r>
              <a:rPr lang="en-US" sz="2800" i="1" dirty="0" smtClean="0"/>
              <a:t>body {</a:t>
            </a:r>
          </a:p>
          <a:p>
            <a:pPr marL="914400" lvl="2" indent="0">
              <a:buNone/>
            </a:pPr>
            <a:r>
              <a:rPr lang="en-US" sz="2800" i="1" dirty="0" smtClean="0"/>
              <a:t>	background: black </a:t>
            </a:r>
            <a:r>
              <a:rPr lang="en-US" sz="2800" i="1" dirty="0" err="1" smtClean="0"/>
              <a:t>url</a:t>
            </a:r>
            <a:r>
              <a:rPr lang="en-US" sz="2800" i="1" dirty="0" smtClean="0"/>
              <a:t>(bike_bg.png) top left no-repeat;</a:t>
            </a:r>
          </a:p>
          <a:p>
            <a:pPr marL="914400" lvl="2" indent="0">
              <a:buNone/>
            </a:pPr>
            <a:r>
              <a:rPr lang="en-US" sz="2800" i="1" dirty="0" smtClean="0"/>
              <a:t>}</a:t>
            </a:r>
          </a:p>
          <a:p>
            <a:r>
              <a:rPr lang="en-US" dirty="0" smtClean="0"/>
              <a:t>Save your changes to the file and then return to the cycle.htm file in your text editor.</a:t>
            </a:r>
          </a:p>
          <a:p>
            <a:r>
              <a:rPr lang="en-US" dirty="0" smtClean="0"/>
              <a:t>Directly below the link element for the </a:t>
            </a:r>
            <a:r>
              <a:rPr lang="en-US" b="1" dirty="0" smtClean="0"/>
              <a:t>cp_reset.css</a:t>
            </a:r>
            <a:r>
              <a:rPr lang="en-US" dirty="0" smtClean="0"/>
              <a:t> style sheet, insert the following:</a:t>
            </a:r>
          </a:p>
          <a:p>
            <a:pPr marL="914400" lvl="2" indent="0">
              <a:buNone/>
            </a:pPr>
            <a:r>
              <a:rPr lang="en-US" sz="2800" i="1" dirty="0" smtClean="0"/>
              <a:t>&lt;link </a:t>
            </a:r>
            <a:r>
              <a:rPr lang="en-US" sz="2800" i="1" dirty="0" err="1" smtClean="0"/>
              <a:t>href</a:t>
            </a:r>
            <a:r>
              <a:rPr lang="en-US" sz="2800" i="1" dirty="0" smtClean="0"/>
              <a:t>=”cp_styles.css” </a:t>
            </a:r>
            <a:r>
              <a:rPr lang="en-US" sz="2800" i="1" dirty="0" err="1" smtClean="0"/>
              <a:t>rel</a:t>
            </a:r>
            <a:r>
              <a:rPr lang="en-US" sz="2800" i="1" dirty="0" smtClean="0"/>
              <a:t>=”</a:t>
            </a:r>
            <a:r>
              <a:rPr lang="en-US" sz="2800" i="1" dirty="0" err="1" smtClean="0"/>
              <a:t>stylesheet</a:t>
            </a:r>
            <a:r>
              <a:rPr lang="en-US" sz="2800" i="1" dirty="0" smtClean="0"/>
              <a:t>” /&gt;</a:t>
            </a:r>
          </a:p>
          <a:p>
            <a:r>
              <a:rPr lang="en-US" dirty="0" smtClean="0"/>
              <a:t>Save your changes to the file and then reload the cycle.htm file.</a:t>
            </a:r>
            <a:endParaRPr lang="en-US" dirty="0"/>
          </a:p>
        </p:txBody>
      </p:sp>
      <p:sp>
        <p:nvSpPr>
          <p:cNvPr id="4" name="Slide Number Placeholder 3"/>
          <p:cNvSpPr>
            <a:spLocks noGrp="1"/>
          </p:cNvSpPr>
          <p:nvPr>
            <p:ph type="sldNum" sz="quarter" idx="12"/>
          </p:nvPr>
        </p:nvSpPr>
        <p:spPr/>
        <p:txBody>
          <a:bodyPr/>
          <a:lstStyle/>
          <a:p>
            <a:fld id="{245C5324-D948-494C-9A9D-3F9D2FB88DA1}" type="slidenum">
              <a:rPr lang="en-US" smtClean="0"/>
              <a:t>12</a:t>
            </a:fld>
            <a:endParaRPr lang="en-US"/>
          </a:p>
        </p:txBody>
      </p:sp>
    </p:spTree>
    <p:extLst>
      <p:ext uri="{BB962C8B-B14F-4D97-AF65-F5344CB8AC3E}">
        <p14:creationId xmlns:p14="http://schemas.microsoft.com/office/powerpoint/2010/main" val="8737744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37264" t="12157" r="33072" b="37843"/>
          <a:stretch/>
        </p:blipFill>
        <p:spPr>
          <a:xfrm>
            <a:off x="2895600" y="147918"/>
            <a:ext cx="6382871" cy="6510528"/>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245C5324-D948-494C-9A9D-3F9D2FB88DA1}" type="slidenum">
              <a:rPr lang="en-US" smtClean="0"/>
              <a:t>13</a:t>
            </a:fld>
            <a:endParaRPr lang="en-US"/>
          </a:p>
        </p:txBody>
      </p:sp>
    </p:spTree>
    <p:extLst>
      <p:ext uri="{BB962C8B-B14F-4D97-AF65-F5344CB8AC3E}">
        <p14:creationId xmlns:p14="http://schemas.microsoft.com/office/powerpoint/2010/main" val="24584063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812" y="96185"/>
            <a:ext cx="11793070" cy="737534"/>
          </a:xfrm>
        </p:spPr>
        <p:txBody>
          <a:bodyPr>
            <a:normAutofit fontScale="90000"/>
          </a:bodyPr>
          <a:lstStyle/>
          <a:p>
            <a:r>
              <a:rPr lang="en-US" dirty="0" smtClean="0"/>
              <a:t>Exploring Layout Designs: Screen resolutions on the Web</a:t>
            </a:r>
            <a:endParaRPr lang="en-US" dirty="0"/>
          </a:p>
        </p:txBody>
      </p:sp>
      <p:pic>
        <p:nvPicPr>
          <p:cNvPr id="5" name="Picture 4"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39595" t="35454" r="13971" b="21727"/>
          <a:stretch/>
        </p:blipFill>
        <p:spPr>
          <a:xfrm>
            <a:off x="410135" y="1021976"/>
            <a:ext cx="11342594" cy="5630883"/>
          </a:xfrm>
          <a:prstGeom prst="rect">
            <a:avLst/>
          </a:prstGeom>
          <a:ln>
            <a:solidFill>
              <a:schemeClr val="tx1"/>
            </a:solidFill>
          </a:ln>
        </p:spPr>
      </p:pic>
      <p:sp>
        <p:nvSpPr>
          <p:cNvPr id="6" name="Slide Number Placeholder 5"/>
          <p:cNvSpPr>
            <a:spLocks noGrp="1"/>
          </p:cNvSpPr>
          <p:nvPr>
            <p:ph type="sldNum" sz="quarter" idx="12"/>
          </p:nvPr>
        </p:nvSpPr>
        <p:spPr/>
        <p:txBody>
          <a:bodyPr/>
          <a:lstStyle/>
          <a:p>
            <a:fld id="{245C5324-D948-494C-9A9D-3F9D2FB88DA1}" type="slidenum">
              <a:rPr lang="en-US" smtClean="0"/>
              <a:t>14</a:t>
            </a:fld>
            <a:endParaRPr lang="en-US"/>
          </a:p>
        </p:txBody>
      </p:sp>
    </p:spTree>
    <p:extLst>
      <p:ext uri="{BB962C8B-B14F-4D97-AF65-F5344CB8AC3E}">
        <p14:creationId xmlns:p14="http://schemas.microsoft.com/office/powerpoint/2010/main" val="29998712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74812" y="96185"/>
            <a:ext cx="11793070" cy="737534"/>
          </a:xfrm>
        </p:spPr>
        <p:txBody>
          <a:bodyPr>
            <a:normAutofit/>
          </a:bodyPr>
          <a:lstStyle/>
          <a:p>
            <a:r>
              <a:rPr lang="en-US" dirty="0" smtClean="0"/>
              <a:t>Exploring Layout Designs: Screen width on the Web</a:t>
            </a:r>
            <a:endParaRPr lang="en-US" dirty="0"/>
          </a:p>
        </p:txBody>
      </p:sp>
      <p:pic>
        <p:nvPicPr>
          <p:cNvPr id="5" name="Picture 4"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39926" t="30127" r="14412" b="27668"/>
          <a:stretch/>
        </p:blipFill>
        <p:spPr>
          <a:xfrm>
            <a:off x="363070" y="968186"/>
            <a:ext cx="11416553" cy="5680699"/>
          </a:xfrm>
          <a:prstGeom prst="rect">
            <a:avLst/>
          </a:prstGeom>
          <a:ln>
            <a:solidFill>
              <a:schemeClr val="tx1"/>
            </a:solidFill>
          </a:ln>
        </p:spPr>
      </p:pic>
      <p:sp>
        <p:nvSpPr>
          <p:cNvPr id="6" name="Slide Number Placeholder 5"/>
          <p:cNvSpPr>
            <a:spLocks noGrp="1"/>
          </p:cNvSpPr>
          <p:nvPr>
            <p:ph type="sldNum" sz="quarter" idx="12"/>
          </p:nvPr>
        </p:nvSpPr>
        <p:spPr/>
        <p:txBody>
          <a:bodyPr/>
          <a:lstStyle/>
          <a:p>
            <a:fld id="{245C5324-D948-494C-9A9D-3F9D2FB88DA1}" type="slidenum">
              <a:rPr lang="en-US" smtClean="0"/>
              <a:t>15</a:t>
            </a:fld>
            <a:endParaRPr lang="en-US"/>
          </a:p>
        </p:txBody>
      </p:sp>
    </p:spTree>
    <p:extLst>
      <p:ext uri="{BB962C8B-B14F-4D97-AF65-F5344CB8AC3E}">
        <p14:creationId xmlns:p14="http://schemas.microsoft.com/office/powerpoint/2010/main" val="36313727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750981"/>
          </a:xfrm>
        </p:spPr>
        <p:txBody>
          <a:bodyPr/>
          <a:lstStyle/>
          <a:p>
            <a:r>
              <a:rPr lang="en-US" dirty="0" smtClean="0"/>
              <a:t>Fixed and fluid layouts</a:t>
            </a:r>
            <a:endParaRPr lang="en-US" dirty="0"/>
          </a:p>
        </p:txBody>
      </p:sp>
      <p:pic>
        <p:nvPicPr>
          <p:cNvPr id="5" name="Picture 4"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39154" t="40166" r="13419" b="9845"/>
          <a:stretch/>
        </p:blipFill>
        <p:spPr>
          <a:xfrm>
            <a:off x="1378323" y="1143000"/>
            <a:ext cx="9435353" cy="5354016"/>
          </a:xfrm>
          <a:prstGeom prst="rect">
            <a:avLst/>
          </a:prstGeom>
          <a:ln>
            <a:solidFill>
              <a:schemeClr val="tx1"/>
            </a:solidFill>
          </a:ln>
        </p:spPr>
      </p:pic>
      <p:sp>
        <p:nvSpPr>
          <p:cNvPr id="6" name="Slide Number Placeholder 5"/>
          <p:cNvSpPr>
            <a:spLocks noGrp="1"/>
          </p:cNvSpPr>
          <p:nvPr>
            <p:ph type="sldNum" sz="quarter" idx="12"/>
          </p:nvPr>
        </p:nvSpPr>
        <p:spPr/>
        <p:txBody>
          <a:bodyPr/>
          <a:lstStyle/>
          <a:p>
            <a:fld id="{245C5324-D948-494C-9A9D-3F9D2FB88DA1}" type="slidenum">
              <a:rPr lang="en-US" smtClean="0"/>
              <a:t>16</a:t>
            </a:fld>
            <a:endParaRPr lang="en-US"/>
          </a:p>
        </p:txBody>
      </p:sp>
    </p:spTree>
    <p:extLst>
      <p:ext uri="{BB962C8B-B14F-4D97-AF65-F5344CB8AC3E}">
        <p14:creationId xmlns:p14="http://schemas.microsoft.com/office/powerpoint/2010/main" val="27447285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576"/>
            <a:ext cx="10515600" cy="804769"/>
          </a:xfrm>
        </p:spPr>
        <p:txBody>
          <a:bodyPr/>
          <a:lstStyle/>
          <a:p>
            <a:r>
              <a:rPr lang="en-US" dirty="0"/>
              <a:t>S</a:t>
            </a:r>
            <a:r>
              <a:rPr lang="en-US" dirty="0" smtClean="0"/>
              <a:t>et the page width</a:t>
            </a:r>
            <a:endParaRPr lang="en-US" dirty="0"/>
          </a:p>
        </p:txBody>
      </p:sp>
      <p:sp>
        <p:nvSpPr>
          <p:cNvPr id="3" name="Content Placeholder 2"/>
          <p:cNvSpPr>
            <a:spLocks noGrp="1"/>
          </p:cNvSpPr>
          <p:nvPr>
            <p:ph idx="1"/>
          </p:nvPr>
        </p:nvSpPr>
        <p:spPr>
          <a:xfrm>
            <a:off x="838200" y="912345"/>
            <a:ext cx="10515600" cy="5264618"/>
          </a:xfrm>
        </p:spPr>
        <p:txBody>
          <a:bodyPr/>
          <a:lstStyle/>
          <a:p>
            <a:r>
              <a:rPr lang="en-US" dirty="0" smtClean="0"/>
              <a:t>Return to the </a:t>
            </a:r>
            <a:r>
              <a:rPr lang="en-US" b="1" dirty="0" smtClean="0"/>
              <a:t>cp_styles.css</a:t>
            </a:r>
            <a:r>
              <a:rPr lang="en-US" dirty="0" smtClean="0"/>
              <a:t> style sheet in your text editor.</a:t>
            </a:r>
            <a:endParaRPr lang="en-US" dirty="0"/>
          </a:p>
          <a:p>
            <a:r>
              <a:rPr lang="en-US" dirty="0" smtClean="0"/>
              <a:t>Within the style rule for the body element, insert the following properties:</a:t>
            </a:r>
          </a:p>
          <a:p>
            <a:pPr marL="914400" lvl="2" indent="0">
              <a:buNone/>
            </a:pPr>
            <a:r>
              <a:rPr lang="en-US" sz="2800" i="1" dirty="0" smtClean="0"/>
              <a:t>width: 95%;</a:t>
            </a:r>
          </a:p>
          <a:p>
            <a:pPr marL="914400" lvl="2" indent="0">
              <a:buNone/>
            </a:pPr>
            <a:r>
              <a:rPr lang="en-US" sz="2800" i="1" dirty="0" smtClean="0"/>
              <a:t>min-width: 1000px;</a:t>
            </a:r>
          </a:p>
          <a:p>
            <a:pPr marL="914400" lvl="2" indent="0">
              <a:buNone/>
            </a:pPr>
            <a:r>
              <a:rPr lang="en-US" sz="2800" i="1" dirty="0" smtClean="0"/>
              <a:t>max-width: 1400px;</a:t>
            </a:r>
          </a:p>
          <a:p>
            <a:r>
              <a:rPr lang="en-US" dirty="0"/>
              <a:t>Save your changes to the file.</a:t>
            </a:r>
          </a:p>
          <a:p>
            <a:endParaRPr lang="en-US" dirty="0"/>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20294" t="31357" r="16838" b="49795"/>
          <a:stretch/>
        </p:blipFill>
        <p:spPr>
          <a:xfrm>
            <a:off x="763945" y="4316505"/>
            <a:ext cx="10664109" cy="1721224"/>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245C5324-D948-494C-9A9D-3F9D2FB88DA1}" type="slidenum">
              <a:rPr lang="en-US" smtClean="0"/>
              <a:t>17</a:t>
            </a:fld>
            <a:endParaRPr lang="en-US"/>
          </a:p>
        </p:txBody>
      </p:sp>
    </p:spTree>
    <p:extLst>
      <p:ext uri="{BB962C8B-B14F-4D97-AF65-F5344CB8AC3E}">
        <p14:creationId xmlns:p14="http://schemas.microsoft.com/office/powerpoint/2010/main" val="2088023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19"/>
            <a:ext cx="10515600" cy="872005"/>
          </a:xfrm>
        </p:spPr>
        <p:txBody>
          <a:bodyPr/>
          <a:lstStyle/>
          <a:p>
            <a:r>
              <a:rPr lang="en-US" dirty="0" smtClean="0"/>
              <a:t>Setting a Float</a:t>
            </a:r>
            <a:endParaRPr lang="en-US" dirty="0"/>
          </a:p>
        </p:txBody>
      </p:sp>
      <p:sp>
        <p:nvSpPr>
          <p:cNvPr id="3" name="Content Placeholder 2"/>
          <p:cNvSpPr>
            <a:spLocks noGrp="1"/>
          </p:cNvSpPr>
          <p:nvPr>
            <p:ph idx="1"/>
          </p:nvPr>
        </p:nvSpPr>
        <p:spPr>
          <a:xfrm>
            <a:off x="591671" y="1035424"/>
            <a:ext cx="10762129" cy="5141539"/>
          </a:xfrm>
        </p:spPr>
        <p:txBody>
          <a:bodyPr/>
          <a:lstStyle/>
          <a:p>
            <a:r>
              <a:rPr lang="en-US" b="1" dirty="0" smtClean="0"/>
              <a:t>Floating</a:t>
            </a:r>
            <a:r>
              <a:rPr lang="en-US" dirty="0" smtClean="0"/>
              <a:t> an element takes that element out of the normal flow of the document and positions it along the left or right edge of its containing element. Subsequent elements that are not floated are then moved up to occupy the position previously occupied by the floating element.</a:t>
            </a:r>
            <a:endParaRPr lang="en-US" dirty="0"/>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39375" t="26235" r="11765" b="8001"/>
          <a:stretch/>
        </p:blipFill>
        <p:spPr>
          <a:xfrm>
            <a:off x="3254190" y="2651985"/>
            <a:ext cx="5674658" cy="4111886"/>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245C5324-D948-494C-9A9D-3F9D2FB88DA1}" type="slidenum">
              <a:rPr lang="en-US" smtClean="0"/>
              <a:t>18</a:t>
            </a:fld>
            <a:endParaRPr lang="en-US"/>
          </a:p>
        </p:txBody>
      </p:sp>
    </p:spTree>
    <p:extLst>
      <p:ext uri="{BB962C8B-B14F-4D97-AF65-F5344CB8AC3E}">
        <p14:creationId xmlns:p14="http://schemas.microsoft.com/office/powerpoint/2010/main" val="38623193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631"/>
            <a:ext cx="10515600" cy="710640"/>
          </a:xfrm>
        </p:spPr>
        <p:txBody>
          <a:bodyPr/>
          <a:lstStyle/>
          <a:p>
            <a:r>
              <a:rPr lang="en-US" dirty="0"/>
              <a:t>F</a:t>
            </a:r>
            <a:r>
              <a:rPr lang="en-US" dirty="0" smtClean="0"/>
              <a:t>ormat the navigation list</a:t>
            </a:r>
            <a:endParaRPr lang="en-US" dirty="0"/>
          </a:p>
        </p:txBody>
      </p:sp>
      <p:sp>
        <p:nvSpPr>
          <p:cNvPr id="3" name="Content Placeholder 2"/>
          <p:cNvSpPr>
            <a:spLocks noGrp="1"/>
          </p:cNvSpPr>
          <p:nvPr>
            <p:ph idx="1"/>
          </p:nvPr>
        </p:nvSpPr>
        <p:spPr>
          <a:xfrm>
            <a:off x="838200" y="820270"/>
            <a:ext cx="10515600" cy="6037729"/>
          </a:xfrm>
        </p:spPr>
        <p:txBody>
          <a:bodyPr numCol="2">
            <a:normAutofit/>
          </a:bodyPr>
          <a:lstStyle/>
          <a:p>
            <a:r>
              <a:rPr lang="en-US" dirty="0" smtClean="0"/>
              <a:t>Return to the </a:t>
            </a:r>
            <a:r>
              <a:rPr lang="en-US" b="1" dirty="0" smtClean="0"/>
              <a:t>cp_styles.css</a:t>
            </a:r>
            <a:r>
              <a:rPr lang="en-US" dirty="0" smtClean="0"/>
              <a:t> style sheet in your text editor.</a:t>
            </a:r>
          </a:p>
          <a:p>
            <a:r>
              <a:rPr lang="en-US" dirty="0" smtClean="0"/>
              <a:t>Below the style rule for the body selector, add the following code:</a:t>
            </a:r>
          </a:p>
          <a:p>
            <a:pPr marL="0" indent="0">
              <a:buNone/>
            </a:pPr>
            <a:r>
              <a:rPr lang="en-US" i="1" dirty="0" smtClean="0"/>
              <a:t>/* General Navigation List Style */</a:t>
            </a:r>
          </a:p>
          <a:p>
            <a:pPr marL="0" indent="0">
              <a:buNone/>
            </a:pPr>
            <a:r>
              <a:rPr lang="en-US" i="1" dirty="0" err="1" smtClean="0"/>
              <a:t>nav</a:t>
            </a:r>
            <a:r>
              <a:rPr lang="en-US" i="1" dirty="0" smtClean="0"/>
              <a:t> a {</a:t>
            </a:r>
          </a:p>
          <a:p>
            <a:pPr marL="0" indent="0">
              <a:buNone/>
            </a:pPr>
            <a:r>
              <a:rPr lang="en-US" i="1" dirty="0" smtClean="0"/>
              <a:t>	text-decoration: none;</a:t>
            </a:r>
          </a:p>
          <a:p>
            <a:pPr marL="0" indent="0">
              <a:buNone/>
            </a:pPr>
            <a:r>
              <a:rPr lang="en-US" i="1" dirty="0" smtClean="0"/>
              <a:t>}</a:t>
            </a:r>
          </a:p>
          <a:p>
            <a:pPr marL="0" indent="0">
              <a:buNone/>
            </a:pPr>
            <a:r>
              <a:rPr lang="en-US" i="1" dirty="0" smtClean="0"/>
              <a:t>/* Horizontal Navigation List */</a:t>
            </a:r>
          </a:p>
          <a:p>
            <a:pPr marL="0" indent="0">
              <a:buNone/>
            </a:pPr>
            <a:r>
              <a:rPr lang="en-US" i="1" dirty="0" err="1" smtClean="0"/>
              <a:t>nav.horizontalNAV</a:t>
            </a:r>
            <a:r>
              <a:rPr lang="en-US" i="1" dirty="0" smtClean="0"/>
              <a:t> li {	</a:t>
            </a:r>
          </a:p>
          <a:p>
            <a:pPr marL="457200" lvl="1" indent="0">
              <a:buNone/>
            </a:pPr>
            <a:r>
              <a:rPr lang="en-US" sz="2800" i="1" dirty="0" smtClean="0"/>
              <a:t>font-size: 87.5%;</a:t>
            </a:r>
          </a:p>
          <a:p>
            <a:pPr marL="457200" lvl="1" indent="0">
              <a:buNone/>
            </a:pPr>
            <a:r>
              <a:rPr lang="en-US" sz="2800" i="1" dirty="0" smtClean="0"/>
              <a:t>float: left;</a:t>
            </a:r>
          </a:p>
          <a:p>
            <a:pPr marL="0" indent="0">
              <a:buNone/>
            </a:pPr>
            <a:endParaRPr lang="en-US" i="1" dirty="0" smtClean="0"/>
          </a:p>
          <a:p>
            <a:pPr marL="0" indent="0">
              <a:buNone/>
            </a:pPr>
            <a:endParaRPr lang="en-US" i="1" dirty="0"/>
          </a:p>
          <a:p>
            <a:pPr marL="457200" lvl="1" indent="0">
              <a:buNone/>
            </a:pPr>
            <a:r>
              <a:rPr lang="en-US" sz="2800" i="1" dirty="0" smtClean="0"/>
              <a:t>text-align: center;</a:t>
            </a:r>
          </a:p>
          <a:p>
            <a:pPr marL="457200" lvl="1" indent="0">
              <a:buNone/>
            </a:pPr>
            <a:r>
              <a:rPr lang="en-US" sz="2800" i="1" dirty="0" smtClean="0"/>
              <a:t>width: 20%;</a:t>
            </a:r>
          </a:p>
          <a:p>
            <a:pPr marL="0" indent="0">
              <a:buNone/>
            </a:pPr>
            <a:r>
              <a:rPr lang="en-US" i="1" dirty="0" smtClean="0"/>
              <a:t>}</a:t>
            </a:r>
          </a:p>
          <a:p>
            <a:pPr marL="0" indent="0">
              <a:buNone/>
            </a:pPr>
            <a:r>
              <a:rPr lang="en-US" i="1" dirty="0" err="1" smtClean="0"/>
              <a:t>nav.horizontalNAV</a:t>
            </a:r>
            <a:r>
              <a:rPr lang="en-US" i="1" dirty="0" smtClean="0"/>
              <a:t> li a {</a:t>
            </a:r>
          </a:p>
          <a:p>
            <a:pPr marL="0" indent="0">
              <a:buNone/>
            </a:pPr>
            <a:r>
              <a:rPr lang="en-US" i="1" dirty="0" smtClean="0"/>
              <a:t>	color: </a:t>
            </a:r>
            <a:r>
              <a:rPr lang="en-US" i="1" dirty="0" err="1" smtClean="0"/>
              <a:t>rgb</a:t>
            </a:r>
            <a:r>
              <a:rPr lang="en-US" i="1" dirty="0" smtClean="0"/>
              <a:t>(255, 255, 99);</a:t>
            </a:r>
          </a:p>
          <a:p>
            <a:pPr marL="0" indent="0">
              <a:buNone/>
            </a:pPr>
            <a:r>
              <a:rPr lang="en-US" i="1" dirty="0" smtClean="0"/>
              <a:t>}</a:t>
            </a:r>
          </a:p>
          <a:p>
            <a:pPr marL="0" indent="0">
              <a:buNone/>
            </a:pPr>
            <a:r>
              <a:rPr lang="en-US" i="1" dirty="0" err="1" smtClean="0"/>
              <a:t>nav.horizontalNAV</a:t>
            </a:r>
            <a:r>
              <a:rPr lang="en-US" i="1" dirty="0" smtClean="0"/>
              <a:t> li a:hover {</a:t>
            </a:r>
          </a:p>
          <a:p>
            <a:pPr marL="0" indent="0">
              <a:buNone/>
            </a:pPr>
            <a:r>
              <a:rPr lang="en-US" i="1" dirty="0" smtClean="0"/>
              <a:t>	color: white;</a:t>
            </a:r>
          </a:p>
          <a:p>
            <a:pPr marL="0" indent="0">
              <a:buNone/>
            </a:pPr>
            <a:r>
              <a:rPr lang="en-US" i="1" dirty="0" smtClean="0"/>
              <a:t>}</a:t>
            </a:r>
            <a:endParaRPr lang="en-US" i="1" dirty="0"/>
          </a:p>
        </p:txBody>
      </p:sp>
      <p:sp>
        <p:nvSpPr>
          <p:cNvPr id="4" name="Slide Number Placeholder 3"/>
          <p:cNvSpPr>
            <a:spLocks noGrp="1"/>
          </p:cNvSpPr>
          <p:nvPr>
            <p:ph type="sldNum" sz="quarter" idx="12"/>
          </p:nvPr>
        </p:nvSpPr>
        <p:spPr/>
        <p:txBody>
          <a:bodyPr/>
          <a:lstStyle/>
          <a:p>
            <a:fld id="{245C5324-D948-494C-9A9D-3F9D2FB88DA1}" type="slidenum">
              <a:rPr lang="en-US" smtClean="0"/>
              <a:t>19</a:t>
            </a:fld>
            <a:endParaRPr lang="en-US"/>
          </a:p>
        </p:txBody>
      </p:sp>
    </p:spTree>
    <p:extLst>
      <p:ext uri="{BB962C8B-B14F-4D97-AF65-F5344CB8AC3E}">
        <p14:creationId xmlns:p14="http://schemas.microsoft.com/office/powerpoint/2010/main" val="27713674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5"/>
            <a:ext cx="10515600" cy="818216"/>
          </a:xfrm>
        </p:spPr>
        <p:txBody>
          <a:bodyPr/>
          <a:lstStyle/>
          <a:p>
            <a:r>
              <a:rPr lang="en-US" dirty="0" smtClean="0"/>
              <a:t>Case: Cycle Pathology</a:t>
            </a:r>
            <a:endParaRPr lang="en-US" dirty="0"/>
          </a:p>
        </p:txBody>
      </p:sp>
      <p:sp>
        <p:nvSpPr>
          <p:cNvPr id="3" name="Content Placeholder 2"/>
          <p:cNvSpPr>
            <a:spLocks noGrp="1"/>
          </p:cNvSpPr>
          <p:nvPr>
            <p:ph idx="1"/>
          </p:nvPr>
        </p:nvSpPr>
        <p:spPr>
          <a:xfrm>
            <a:off x="564776" y="1264023"/>
            <a:ext cx="10789024" cy="4912939"/>
          </a:xfrm>
        </p:spPr>
        <p:txBody>
          <a:bodyPr>
            <a:normAutofit/>
          </a:bodyPr>
          <a:lstStyle/>
          <a:p>
            <a:r>
              <a:rPr lang="en-US" dirty="0" smtClean="0"/>
              <a:t>Dan Atwood is a cyclist who lives and works in Grand Junction, Colorado. About 30 years ago, he and a few friends started a cycling group called Cycle Pathology. At the beginning, the group’s activities consisted of weekend rides through the western Colorado countryside. However, with the growth in the popularity of cycling, the group has expanded to several hundred active members and now organizes rides and tours for much of western Colorado.</a:t>
            </a:r>
          </a:p>
          <a:p>
            <a:r>
              <a:rPr lang="en-US" dirty="0" smtClean="0"/>
              <a:t>To keep current and potential members informed about future rides and events, Dan created the Cycle Pathology Web site in the late 1990s. With the growth of the group, he has decided to redesign the site and has asked you for help in planning a new layout and design.</a:t>
            </a:r>
            <a:endParaRPr lang="en-US" dirty="0"/>
          </a:p>
        </p:txBody>
      </p:sp>
      <p:sp>
        <p:nvSpPr>
          <p:cNvPr id="4" name="Slide Number Placeholder 3"/>
          <p:cNvSpPr>
            <a:spLocks noGrp="1"/>
          </p:cNvSpPr>
          <p:nvPr>
            <p:ph type="sldNum" sz="quarter" idx="12"/>
          </p:nvPr>
        </p:nvSpPr>
        <p:spPr/>
        <p:txBody>
          <a:bodyPr/>
          <a:lstStyle/>
          <a:p>
            <a:fld id="{245C5324-D948-494C-9A9D-3F9D2FB88DA1}" type="slidenum">
              <a:rPr lang="en-US" smtClean="0"/>
              <a:t>2</a:t>
            </a:fld>
            <a:endParaRPr lang="en-US"/>
          </a:p>
        </p:txBody>
      </p:sp>
    </p:spTree>
    <p:extLst>
      <p:ext uri="{BB962C8B-B14F-4D97-AF65-F5344CB8AC3E}">
        <p14:creationId xmlns:p14="http://schemas.microsoft.com/office/powerpoint/2010/main" val="13266262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4471"/>
            <a:ext cx="10896600" cy="5069541"/>
          </a:xfrm>
        </p:spPr>
        <p:txBody>
          <a:bodyPr>
            <a:normAutofit lnSpcReduction="10000"/>
          </a:bodyPr>
          <a:lstStyle/>
          <a:p>
            <a:r>
              <a:rPr lang="en-US" dirty="0" smtClean="0"/>
              <a:t>Save your changes to the file.</a:t>
            </a:r>
          </a:p>
          <a:p>
            <a:r>
              <a:rPr lang="en-US" dirty="0" smtClean="0"/>
              <a:t>Next, you’ll change the reset style sheet rules so that the horizontal navigation list is once again displayed.</a:t>
            </a:r>
          </a:p>
          <a:p>
            <a:r>
              <a:rPr lang="en-US" dirty="0" smtClean="0"/>
              <a:t>Return to the </a:t>
            </a:r>
            <a:r>
              <a:rPr lang="en-US" b="1" dirty="0" smtClean="0"/>
              <a:t>cp_reset.css</a:t>
            </a:r>
            <a:r>
              <a:rPr lang="en-US" dirty="0" smtClean="0"/>
              <a:t> style sheet in your text editor and then scroll down to the style rule at the bottom of the page. Remove the selector </a:t>
            </a:r>
            <a:r>
              <a:rPr lang="en-US" i="1" dirty="0" err="1" smtClean="0"/>
              <a:t>nav.horizontalNAV</a:t>
            </a:r>
            <a:r>
              <a:rPr lang="en-US" dirty="0" smtClean="0"/>
              <a:t> along with the comma separator that follows it from the start of the selector list.</a:t>
            </a:r>
          </a:p>
          <a:p>
            <a:r>
              <a:rPr lang="en-US" dirty="0" smtClean="0"/>
              <a:t>Save your changes to the reset style sheet and then reload </a:t>
            </a:r>
            <a:r>
              <a:rPr lang="en-US" b="1" dirty="0" smtClean="0"/>
              <a:t>cycle.htm</a:t>
            </a:r>
            <a:r>
              <a:rPr lang="en-US" dirty="0" smtClean="0"/>
              <a:t> in your Web browser. The hypertext links are now rendered in a single row across the top of the page.</a:t>
            </a:r>
          </a:p>
          <a:p>
            <a:r>
              <a:rPr lang="en-US" dirty="0" smtClean="0"/>
              <a:t>Verify that the color of each link changes to white in response to the hover event.</a:t>
            </a:r>
            <a:endParaRPr lang="en-US" dirty="0"/>
          </a:p>
        </p:txBody>
      </p:sp>
      <p:pic>
        <p:nvPicPr>
          <p:cNvPr id="5" name="Picture 4"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21397" t="55122" r="10772" b="27668"/>
          <a:stretch/>
        </p:blipFill>
        <p:spPr>
          <a:xfrm>
            <a:off x="457200" y="4948518"/>
            <a:ext cx="11223495" cy="1532965"/>
          </a:xfrm>
          <a:prstGeom prst="rect">
            <a:avLst/>
          </a:prstGeom>
          <a:ln>
            <a:solidFill>
              <a:schemeClr val="tx1"/>
            </a:solidFill>
          </a:ln>
        </p:spPr>
      </p:pic>
      <p:sp>
        <p:nvSpPr>
          <p:cNvPr id="7" name="Slide Number Placeholder 6"/>
          <p:cNvSpPr>
            <a:spLocks noGrp="1"/>
          </p:cNvSpPr>
          <p:nvPr>
            <p:ph type="sldNum" sz="quarter" idx="12"/>
          </p:nvPr>
        </p:nvSpPr>
        <p:spPr/>
        <p:txBody>
          <a:bodyPr/>
          <a:lstStyle/>
          <a:p>
            <a:fld id="{245C5324-D948-494C-9A9D-3F9D2FB88DA1}" type="slidenum">
              <a:rPr lang="en-US" smtClean="0"/>
              <a:t>20</a:t>
            </a:fld>
            <a:endParaRPr lang="en-US"/>
          </a:p>
        </p:txBody>
      </p:sp>
    </p:spTree>
    <p:extLst>
      <p:ext uri="{BB962C8B-B14F-4D97-AF65-F5344CB8AC3E}">
        <p14:creationId xmlns:p14="http://schemas.microsoft.com/office/powerpoint/2010/main" val="35075115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3079"/>
            <a:ext cx="10515600" cy="791322"/>
          </a:xfrm>
        </p:spPr>
        <p:txBody>
          <a:bodyPr/>
          <a:lstStyle/>
          <a:p>
            <a:r>
              <a:rPr lang="en-US" dirty="0"/>
              <a:t>F</a:t>
            </a:r>
            <a:r>
              <a:rPr lang="en-US" dirty="0" smtClean="0"/>
              <a:t>ormat the navigation list</a:t>
            </a:r>
            <a:endParaRPr lang="en-US" dirty="0"/>
          </a:p>
        </p:txBody>
      </p:sp>
      <p:sp>
        <p:nvSpPr>
          <p:cNvPr id="3" name="Content Placeholder 2"/>
          <p:cNvSpPr>
            <a:spLocks noGrp="1"/>
          </p:cNvSpPr>
          <p:nvPr>
            <p:ph idx="1"/>
          </p:nvPr>
        </p:nvSpPr>
        <p:spPr>
          <a:xfrm>
            <a:off x="376518" y="806824"/>
            <a:ext cx="10977282" cy="6051175"/>
          </a:xfrm>
        </p:spPr>
        <p:txBody>
          <a:bodyPr>
            <a:normAutofit/>
          </a:bodyPr>
          <a:lstStyle/>
          <a:p>
            <a:r>
              <a:rPr lang="en-US" dirty="0" smtClean="0"/>
              <a:t>Return to the </a:t>
            </a:r>
            <a:r>
              <a:rPr lang="en-US" b="1" dirty="0" smtClean="0"/>
              <a:t>cp_styles.css</a:t>
            </a:r>
            <a:r>
              <a:rPr lang="en-US" dirty="0" smtClean="0"/>
              <a:t> style sheet in your text editor, and then at the bottom of the style sheet, insert the following rule:</a:t>
            </a:r>
          </a:p>
          <a:p>
            <a:pPr marL="457200" lvl="1" indent="0">
              <a:buNone/>
            </a:pPr>
            <a:r>
              <a:rPr lang="en-US" sz="2200" i="1" dirty="0" smtClean="0"/>
              <a:t>/* President's message */</a:t>
            </a:r>
          </a:p>
          <a:p>
            <a:pPr marL="457200" lvl="1" indent="0">
              <a:buNone/>
            </a:pPr>
            <a:r>
              <a:rPr lang="en-US" sz="2200" i="1" dirty="0" smtClean="0"/>
              <a:t>#president {</a:t>
            </a:r>
          </a:p>
          <a:p>
            <a:pPr marL="914400" lvl="2" indent="0">
              <a:buNone/>
            </a:pPr>
            <a:r>
              <a:rPr lang="en-US" sz="2200" i="1" dirty="0" smtClean="0"/>
              <a:t>background-color: </a:t>
            </a:r>
            <a:r>
              <a:rPr lang="en-US" sz="2200" i="1" dirty="0" err="1" smtClean="0"/>
              <a:t>rgb</a:t>
            </a:r>
            <a:r>
              <a:rPr lang="en-US" sz="2200" i="1" dirty="0" smtClean="0"/>
              <a:t>(105, 96, 87);</a:t>
            </a:r>
          </a:p>
          <a:p>
            <a:pPr marL="914400" lvl="2" indent="0">
              <a:buNone/>
            </a:pPr>
            <a:r>
              <a:rPr lang="en-US" sz="2200" i="1" dirty="0" smtClean="0"/>
              <a:t>background-color: </a:t>
            </a:r>
            <a:r>
              <a:rPr lang="en-US" sz="2200" i="1" dirty="0" err="1" smtClean="0"/>
              <a:t>rgba</a:t>
            </a:r>
            <a:r>
              <a:rPr lang="en-US" sz="2200" i="1" dirty="0" smtClean="0"/>
              <a:t>(255, 255, 255, 0.3);</a:t>
            </a:r>
          </a:p>
          <a:p>
            <a:pPr marL="914400" lvl="2" indent="0">
              <a:buNone/>
            </a:pPr>
            <a:r>
              <a:rPr lang="en-US" sz="2200" i="1" dirty="0" smtClean="0"/>
              <a:t>clear: left;</a:t>
            </a:r>
          </a:p>
          <a:p>
            <a:pPr marL="914400" lvl="2" indent="0">
              <a:buNone/>
            </a:pPr>
            <a:r>
              <a:rPr lang="en-US" sz="2200" i="1" dirty="0" smtClean="0"/>
              <a:t>float: left;</a:t>
            </a:r>
          </a:p>
          <a:p>
            <a:pPr marL="914400" lvl="2" indent="0">
              <a:buNone/>
            </a:pPr>
            <a:r>
              <a:rPr lang="en-US" sz="2200" i="1" dirty="0" smtClean="0"/>
              <a:t>width: 40%;</a:t>
            </a:r>
          </a:p>
          <a:p>
            <a:pPr marL="457200" lvl="1" indent="0">
              <a:buNone/>
            </a:pPr>
            <a:r>
              <a:rPr lang="en-US" sz="2200" i="1" dirty="0" smtClean="0"/>
              <a:t>}</a:t>
            </a:r>
          </a:p>
          <a:p>
            <a:r>
              <a:rPr lang="en-US" dirty="0" smtClean="0"/>
              <a:t>Save your changes to the file. Now re-display the president’s message.</a:t>
            </a:r>
          </a:p>
          <a:p>
            <a:r>
              <a:rPr lang="en-US" dirty="0" smtClean="0"/>
              <a:t>Return to the </a:t>
            </a:r>
            <a:r>
              <a:rPr lang="en-US" b="1" dirty="0" smtClean="0"/>
              <a:t>cp_reset.css</a:t>
            </a:r>
            <a:r>
              <a:rPr lang="en-US" dirty="0" smtClean="0"/>
              <a:t> style sheet in your text editor. Remove the selector </a:t>
            </a:r>
            <a:r>
              <a:rPr lang="en-US" b="1" dirty="0" smtClean="0"/>
              <a:t>#president</a:t>
            </a:r>
            <a:r>
              <a:rPr lang="en-US" dirty="0" smtClean="0"/>
              <a:t> and the comma that follows it from the start of the selector list in the style rule at the bottom of the file. Save your changes. Reload the </a:t>
            </a:r>
            <a:r>
              <a:rPr lang="en-US" b="1" dirty="0" smtClean="0"/>
              <a:t>cycle.htm</a:t>
            </a:r>
            <a:r>
              <a:rPr lang="en-US" dirty="0" smtClean="0"/>
              <a:t> file in your Web browser.</a:t>
            </a:r>
            <a:endParaRPr lang="en-US" dirty="0"/>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31874" t="21727" r="22795" b="50205"/>
          <a:stretch/>
        </p:blipFill>
        <p:spPr>
          <a:xfrm>
            <a:off x="6468036" y="1721222"/>
            <a:ext cx="5526741" cy="1842247"/>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245C5324-D948-494C-9A9D-3F9D2FB88DA1}" type="slidenum">
              <a:rPr lang="en-US" smtClean="0"/>
              <a:t>21</a:t>
            </a:fld>
            <a:endParaRPr lang="en-US"/>
          </a:p>
        </p:txBody>
      </p:sp>
    </p:spTree>
    <p:extLst>
      <p:ext uri="{BB962C8B-B14F-4D97-AF65-F5344CB8AC3E}">
        <p14:creationId xmlns:p14="http://schemas.microsoft.com/office/powerpoint/2010/main" val="13778150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129"/>
            <a:ext cx="10515600" cy="791321"/>
          </a:xfrm>
        </p:spPr>
        <p:txBody>
          <a:bodyPr/>
          <a:lstStyle/>
          <a:p>
            <a:r>
              <a:rPr lang="en-US" dirty="0"/>
              <a:t>D</a:t>
            </a:r>
            <a:r>
              <a:rPr lang="en-US" dirty="0" smtClean="0"/>
              <a:t>efine the default margin size</a:t>
            </a:r>
            <a:endParaRPr lang="en-US" dirty="0"/>
          </a:p>
        </p:txBody>
      </p:sp>
      <p:sp>
        <p:nvSpPr>
          <p:cNvPr id="3" name="Content Placeholder 2"/>
          <p:cNvSpPr>
            <a:spLocks noGrp="1"/>
          </p:cNvSpPr>
          <p:nvPr>
            <p:ph idx="1"/>
          </p:nvPr>
        </p:nvSpPr>
        <p:spPr>
          <a:xfrm>
            <a:off x="838200" y="885450"/>
            <a:ext cx="10515600" cy="5291513"/>
          </a:xfrm>
        </p:spPr>
        <p:txBody>
          <a:bodyPr/>
          <a:lstStyle/>
          <a:p>
            <a:r>
              <a:rPr lang="en-US" dirty="0" smtClean="0"/>
              <a:t>Return to the </a:t>
            </a:r>
            <a:r>
              <a:rPr lang="en-US" b="1" dirty="0" smtClean="0"/>
              <a:t>cp_reset.css</a:t>
            </a:r>
            <a:r>
              <a:rPr lang="en-US" dirty="0" smtClean="0"/>
              <a:t> style sheet file in your text editor.</a:t>
            </a:r>
          </a:p>
          <a:p>
            <a:r>
              <a:rPr lang="en-US" dirty="0" smtClean="0"/>
              <a:t>Locate the style rule that defines the default page element styles and add the following style property:</a:t>
            </a:r>
          </a:p>
          <a:p>
            <a:pPr marL="457200" lvl="1" indent="0">
              <a:buNone/>
            </a:pPr>
            <a:r>
              <a:rPr lang="en-US" sz="2800" i="1" dirty="0" smtClean="0"/>
              <a:t>	margin: 0px;</a:t>
            </a:r>
          </a:p>
          <a:p>
            <a:r>
              <a:rPr lang="en-US" dirty="0" smtClean="0"/>
              <a:t>Save your changes to the file.</a:t>
            </a:r>
            <a:endParaRPr lang="en-US" dirty="0"/>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31986" t="47131" r="21360" b="29513"/>
          <a:stretch/>
        </p:blipFill>
        <p:spPr>
          <a:xfrm>
            <a:off x="723378" y="3415553"/>
            <a:ext cx="10745243" cy="2895881"/>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245C5324-D948-494C-9A9D-3F9D2FB88DA1}" type="slidenum">
              <a:rPr lang="en-US" smtClean="0"/>
              <a:t>22</a:t>
            </a:fld>
            <a:endParaRPr lang="en-US"/>
          </a:p>
        </p:txBody>
      </p:sp>
    </p:spTree>
    <p:extLst>
      <p:ext uri="{BB962C8B-B14F-4D97-AF65-F5344CB8AC3E}">
        <p14:creationId xmlns:p14="http://schemas.microsoft.com/office/powerpoint/2010/main" val="30227510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5"/>
            <a:ext cx="10515600" cy="791322"/>
          </a:xfrm>
        </p:spPr>
        <p:txBody>
          <a:bodyPr/>
          <a:lstStyle/>
          <a:p>
            <a:r>
              <a:rPr lang="en-US" dirty="0"/>
              <a:t>C</a:t>
            </a:r>
            <a:r>
              <a:rPr lang="en-US" dirty="0" smtClean="0"/>
              <a:t>hange the margin spaces in the page</a:t>
            </a:r>
            <a:endParaRPr lang="en-US" dirty="0"/>
          </a:p>
        </p:txBody>
      </p:sp>
      <p:sp>
        <p:nvSpPr>
          <p:cNvPr id="3" name="Content Placeholder 2"/>
          <p:cNvSpPr>
            <a:spLocks noGrp="1"/>
          </p:cNvSpPr>
          <p:nvPr>
            <p:ph idx="1"/>
          </p:nvPr>
        </p:nvSpPr>
        <p:spPr>
          <a:xfrm>
            <a:off x="255494" y="887506"/>
            <a:ext cx="5620871" cy="5970494"/>
          </a:xfrm>
        </p:spPr>
        <p:txBody>
          <a:bodyPr>
            <a:normAutofit lnSpcReduction="10000"/>
          </a:bodyPr>
          <a:lstStyle/>
          <a:p>
            <a:r>
              <a:rPr lang="en-US" dirty="0" smtClean="0"/>
              <a:t>Return to the </a:t>
            </a:r>
            <a:r>
              <a:rPr lang="en-US" b="1" dirty="0" smtClean="0"/>
              <a:t>cp_styles.css</a:t>
            </a:r>
            <a:r>
              <a:rPr lang="en-US" dirty="0" smtClean="0"/>
              <a:t> style sheet file in your text editor, and then directly below the comment Horizontal Navigation List add the following style rule:</a:t>
            </a:r>
          </a:p>
          <a:p>
            <a:pPr marL="914400" lvl="2" indent="0">
              <a:buNone/>
            </a:pPr>
            <a:r>
              <a:rPr lang="en-US" sz="2800" i="1" dirty="0" err="1" smtClean="0"/>
              <a:t>nav.horizontalNAV</a:t>
            </a:r>
            <a:r>
              <a:rPr lang="en-US" sz="2800" i="1" dirty="0" smtClean="0"/>
              <a:t> {</a:t>
            </a:r>
          </a:p>
          <a:p>
            <a:pPr marL="914400" lvl="2" indent="0">
              <a:buNone/>
            </a:pPr>
            <a:r>
              <a:rPr lang="en-US" sz="2800" i="1" dirty="0" smtClean="0"/>
              <a:t>margin-left: 33%;</a:t>
            </a:r>
          </a:p>
          <a:p>
            <a:pPr marL="914400" lvl="2" indent="0">
              <a:buNone/>
            </a:pPr>
            <a:r>
              <a:rPr lang="en-US" sz="2800" i="1" dirty="0" smtClean="0"/>
              <a:t>width: 66%;</a:t>
            </a:r>
          </a:p>
          <a:p>
            <a:pPr marL="914400" lvl="2" indent="0">
              <a:buNone/>
            </a:pPr>
            <a:r>
              <a:rPr lang="en-US" sz="2800" i="1" dirty="0" smtClean="0"/>
              <a:t>}</a:t>
            </a:r>
          </a:p>
          <a:p>
            <a:r>
              <a:rPr lang="en-US" dirty="0" smtClean="0"/>
              <a:t>Scroll down to the style rule for the president’s message and add the following style: </a:t>
            </a:r>
            <a:r>
              <a:rPr lang="en-US" i="1" dirty="0" smtClean="0"/>
              <a:t>margin-left: 33%;</a:t>
            </a:r>
          </a:p>
          <a:p>
            <a:r>
              <a:rPr lang="en-US" dirty="0" smtClean="0"/>
              <a:t>Save your changes to the file and then reload </a:t>
            </a:r>
            <a:r>
              <a:rPr lang="en-US" b="1" dirty="0" smtClean="0"/>
              <a:t>cycle.htm</a:t>
            </a:r>
            <a:r>
              <a:rPr lang="en-US" dirty="0" smtClean="0"/>
              <a:t> in your Web browser.</a:t>
            </a:r>
            <a:endParaRPr lang="en-US" dirty="0"/>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28566" t="27669" r="20808" b="28078"/>
          <a:stretch/>
        </p:blipFill>
        <p:spPr>
          <a:xfrm>
            <a:off x="5876365" y="2057400"/>
            <a:ext cx="6172200" cy="2904564"/>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245C5324-D948-494C-9A9D-3F9D2FB88DA1}" type="slidenum">
              <a:rPr lang="en-US" smtClean="0"/>
              <a:t>23</a:t>
            </a:fld>
            <a:endParaRPr lang="en-US"/>
          </a:p>
        </p:txBody>
      </p:sp>
    </p:spTree>
    <p:extLst>
      <p:ext uri="{BB962C8B-B14F-4D97-AF65-F5344CB8AC3E}">
        <p14:creationId xmlns:p14="http://schemas.microsoft.com/office/powerpoint/2010/main" val="37439526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4"/>
            <a:ext cx="10515600" cy="750981"/>
          </a:xfrm>
        </p:spPr>
        <p:txBody>
          <a:bodyPr/>
          <a:lstStyle/>
          <a:p>
            <a:r>
              <a:rPr lang="en-US" dirty="0" smtClean="0"/>
              <a:t>Modify the padding size</a:t>
            </a:r>
            <a:endParaRPr lang="en-US" dirty="0"/>
          </a:p>
        </p:txBody>
      </p:sp>
      <p:sp>
        <p:nvSpPr>
          <p:cNvPr id="3" name="Content Placeholder 2"/>
          <p:cNvSpPr>
            <a:spLocks noGrp="1"/>
          </p:cNvSpPr>
          <p:nvPr>
            <p:ph idx="1"/>
          </p:nvPr>
        </p:nvSpPr>
        <p:spPr>
          <a:xfrm>
            <a:off x="838200" y="847165"/>
            <a:ext cx="10515600" cy="5329798"/>
          </a:xfrm>
        </p:spPr>
        <p:txBody>
          <a:bodyPr>
            <a:noAutofit/>
          </a:bodyPr>
          <a:lstStyle/>
          <a:p>
            <a:r>
              <a:rPr lang="en-US" dirty="0" smtClean="0"/>
              <a:t>Return to the </a:t>
            </a:r>
            <a:r>
              <a:rPr lang="en-US" b="1" dirty="0" smtClean="0"/>
              <a:t>cp_reset.css</a:t>
            </a:r>
            <a:r>
              <a:rPr lang="en-US" dirty="0" smtClean="0"/>
              <a:t> style sheet file in your text editor. Within the style rule for default page styles, add the following property:</a:t>
            </a:r>
          </a:p>
          <a:p>
            <a:pPr marL="457200" lvl="1" indent="0">
              <a:buNone/>
            </a:pPr>
            <a:r>
              <a:rPr lang="en-US" sz="2800" dirty="0" smtClean="0"/>
              <a:t>	</a:t>
            </a:r>
            <a:r>
              <a:rPr lang="en-US" sz="2800" i="1" dirty="0" smtClean="0"/>
              <a:t>padding: 0px;</a:t>
            </a:r>
          </a:p>
          <a:p>
            <a:r>
              <a:rPr lang="en-US" dirty="0" smtClean="0"/>
              <a:t>Save your changes to the file and return to the </a:t>
            </a:r>
            <a:r>
              <a:rPr lang="en-US" b="1" dirty="0" smtClean="0"/>
              <a:t>cp_styles.css</a:t>
            </a:r>
            <a:r>
              <a:rPr lang="en-US" dirty="0" smtClean="0"/>
              <a:t> file in your text editor. Within the style rule for list items in the horizontal navigation list, add the following style:</a:t>
            </a:r>
          </a:p>
          <a:p>
            <a:pPr marL="457200" lvl="1" indent="0">
              <a:buNone/>
            </a:pPr>
            <a:r>
              <a:rPr lang="en-US" sz="2800" i="1" dirty="0" smtClean="0"/>
              <a:t>	padding: 15px 0px;</a:t>
            </a:r>
          </a:p>
          <a:p>
            <a:pPr indent="0">
              <a:buNone/>
            </a:pPr>
            <a:r>
              <a:rPr lang="en-US" dirty="0" smtClean="0"/>
              <a:t>This </a:t>
            </a:r>
            <a:r>
              <a:rPr lang="en-US" dirty="0"/>
              <a:t>style sets the top and bottom padding space to 15 pixels, and the right </a:t>
            </a:r>
            <a:r>
              <a:rPr lang="en-US" dirty="0" smtClean="0"/>
              <a:t>and left </a:t>
            </a:r>
            <a:r>
              <a:rPr lang="en-US" dirty="0"/>
              <a:t>padding space to 0 pixels</a:t>
            </a:r>
            <a:r>
              <a:rPr lang="en-US" dirty="0" smtClean="0"/>
              <a:t>.</a:t>
            </a:r>
          </a:p>
          <a:p>
            <a:r>
              <a:rPr lang="en-US" dirty="0" smtClean="0"/>
              <a:t>Save your changes to the file and then reload </a:t>
            </a:r>
            <a:r>
              <a:rPr lang="en-US" b="1" dirty="0" smtClean="0"/>
              <a:t>cycle.htm</a:t>
            </a:r>
            <a:r>
              <a:rPr lang="en-US" dirty="0" smtClean="0"/>
              <a:t> in your Web browser. Verify that additional space has been added above and below the horizontal navigation list.</a:t>
            </a:r>
          </a:p>
          <a:p>
            <a:endParaRPr lang="en-US" dirty="0"/>
          </a:p>
        </p:txBody>
      </p:sp>
      <p:sp>
        <p:nvSpPr>
          <p:cNvPr id="4" name="Slide Number Placeholder 3"/>
          <p:cNvSpPr>
            <a:spLocks noGrp="1"/>
          </p:cNvSpPr>
          <p:nvPr>
            <p:ph type="sldNum" sz="quarter" idx="12"/>
          </p:nvPr>
        </p:nvSpPr>
        <p:spPr/>
        <p:txBody>
          <a:bodyPr/>
          <a:lstStyle/>
          <a:p>
            <a:fld id="{245C5324-D948-494C-9A9D-3F9D2FB88DA1}" type="slidenum">
              <a:rPr lang="en-US" smtClean="0"/>
              <a:t>24</a:t>
            </a:fld>
            <a:endParaRPr lang="en-US"/>
          </a:p>
        </p:txBody>
      </p:sp>
    </p:spTree>
    <p:extLst>
      <p:ext uri="{BB962C8B-B14F-4D97-AF65-F5344CB8AC3E}">
        <p14:creationId xmlns:p14="http://schemas.microsoft.com/office/powerpoint/2010/main" val="10365720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129" y="123078"/>
            <a:ext cx="11241741" cy="777875"/>
          </a:xfrm>
        </p:spPr>
        <p:txBody>
          <a:bodyPr/>
          <a:lstStyle/>
          <a:p>
            <a:r>
              <a:rPr lang="en-US" dirty="0"/>
              <a:t>F</a:t>
            </a:r>
            <a:r>
              <a:rPr lang="en-US" dirty="0" smtClean="0"/>
              <a:t>ormat the headings in the president’s message:</a:t>
            </a:r>
            <a:endParaRPr lang="en-US" dirty="0"/>
          </a:p>
        </p:txBody>
      </p:sp>
      <p:sp>
        <p:nvSpPr>
          <p:cNvPr id="3" name="Content Placeholder 2"/>
          <p:cNvSpPr>
            <a:spLocks noGrp="1"/>
          </p:cNvSpPr>
          <p:nvPr>
            <p:ph idx="1"/>
          </p:nvPr>
        </p:nvSpPr>
        <p:spPr>
          <a:xfrm>
            <a:off x="201706" y="900953"/>
            <a:ext cx="11515164" cy="5849471"/>
          </a:xfrm>
        </p:spPr>
        <p:txBody>
          <a:bodyPr>
            <a:normAutofit fontScale="92500" lnSpcReduction="20000"/>
          </a:bodyPr>
          <a:lstStyle/>
          <a:p>
            <a:r>
              <a:rPr lang="en-US" dirty="0" smtClean="0"/>
              <a:t>Return to the </a:t>
            </a:r>
            <a:r>
              <a:rPr lang="en-US" b="1" dirty="0" smtClean="0"/>
              <a:t>cp_styles.css</a:t>
            </a:r>
            <a:r>
              <a:rPr lang="en-US" dirty="0" smtClean="0"/>
              <a:t> style sheet file in your text editor.</a:t>
            </a:r>
          </a:p>
          <a:p>
            <a:r>
              <a:rPr lang="en-US" dirty="0" smtClean="0"/>
              <a:t>Add the following style rule at the bottom of the file to display the h1 heading in the president’s message in a bold cursive-style font that is 158% of the size of the default text, with 10-pixel margins above and to the left of the text content:</a:t>
            </a:r>
          </a:p>
          <a:p>
            <a:pPr marL="914400" lvl="2" indent="0">
              <a:buNone/>
            </a:pPr>
            <a:r>
              <a:rPr lang="en-US" sz="2200" i="1" dirty="0" smtClean="0"/>
              <a:t>#president h1 {</a:t>
            </a:r>
          </a:p>
          <a:p>
            <a:pPr marL="1371600" lvl="3" indent="0">
              <a:buNone/>
            </a:pPr>
            <a:r>
              <a:rPr lang="en-US" sz="2200" i="1" dirty="0" smtClean="0"/>
              <a:t>font-family: 'Lucida Calligraphy', 'Apple Chancery', cursive;</a:t>
            </a:r>
          </a:p>
          <a:p>
            <a:pPr marL="1371600" lvl="3" indent="0">
              <a:buNone/>
            </a:pPr>
            <a:r>
              <a:rPr lang="en-US" sz="2200" i="1" dirty="0" smtClean="0"/>
              <a:t>font-size: 158%;</a:t>
            </a:r>
          </a:p>
          <a:p>
            <a:pPr marL="1371600" lvl="3" indent="0">
              <a:buNone/>
            </a:pPr>
            <a:r>
              <a:rPr lang="en-US" sz="2200" i="1" dirty="0" smtClean="0"/>
              <a:t>font-weight: bold;</a:t>
            </a:r>
          </a:p>
          <a:p>
            <a:pPr marL="1371600" lvl="3" indent="0">
              <a:buNone/>
            </a:pPr>
            <a:r>
              <a:rPr lang="en-US" sz="2200" i="1" dirty="0" smtClean="0"/>
              <a:t>margin: 10px 0px </a:t>
            </a:r>
            <a:r>
              <a:rPr lang="en-US" sz="2200" i="1" dirty="0" err="1" smtClean="0"/>
              <a:t>0px</a:t>
            </a:r>
            <a:r>
              <a:rPr lang="en-US" sz="2200" i="1" dirty="0" smtClean="0"/>
              <a:t> 10px;</a:t>
            </a:r>
          </a:p>
          <a:p>
            <a:pPr marL="914400" lvl="2" indent="0">
              <a:buNone/>
            </a:pPr>
            <a:r>
              <a:rPr lang="en-US" sz="2200" i="1" dirty="0" smtClean="0"/>
              <a:t>}</a:t>
            </a:r>
            <a:endParaRPr lang="en-US" sz="2200" i="1" dirty="0"/>
          </a:p>
          <a:p>
            <a:r>
              <a:rPr lang="en-US" dirty="0" smtClean="0"/>
              <a:t>Below that style rule, add the following style rule to display the h2 heading in the president’s message in a font size that is 105% of the size of the default text, with a 10-pixel margin below the text and a 15-pixel margin to the left of the text:</a:t>
            </a:r>
          </a:p>
          <a:p>
            <a:pPr marL="914400" lvl="2" indent="0">
              <a:buNone/>
            </a:pPr>
            <a:r>
              <a:rPr lang="en-US" sz="2200" i="1" dirty="0" smtClean="0"/>
              <a:t>#president h2 {</a:t>
            </a:r>
          </a:p>
          <a:p>
            <a:pPr marL="1371600" lvl="3" indent="0">
              <a:buNone/>
            </a:pPr>
            <a:r>
              <a:rPr lang="en-US" sz="2200" i="1" dirty="0" smtClean="0"/>
              <a:t>font-size: 105%;</a:t>
            </a:r>
          </a:p>
          <a:p>
            <a:pPr marL="1371600" lvl="3" indent="0">
              <a:buNone/>
            </a:pPr>
            <a:r>
              <a:rPr lang="en-US" sz="2200" i="1" dirty="0" smtClean="0"/>
              <a:t>margin: 0px </a:t>
            </a:r>
            <a:r>
              <a:rPr lang="en-US" sz="2200" i="1" dirty="0" err="1" smtClean="0"/>
              <a:t>0px</a:t>
            </a:r>
            <a:r>
              <a:rPr lang="en-US" sz="2200" i="1" dirty="0" smtClean="0"/>
              <a:t> 10px 15px;</a:t>
            </a:r>
          </a:p>
          <a:p>
            <a:pPr marL="914400" lvl="2" indent="0">
              <a:buNone/>
            </a:pPr>
            <a:r>
              <a:rPr lang="en-US" sz="2200" i="1" dirty="0" smtClean="0"/>
              <a:t>}</a:t>
            </a:r>
          </a:p>
          <a:p>
            <a:r>
              <a:rPr lang="en-US" dirty="0" smtClean="0"/>
              <a:t>Save your changes to the file.</a:t>
            </a:r>
            <a:endParaRPr lang="en-US" dirty="0"/>
          </a:p>
        </p:txBody>
      </p:sp>
      <p:sp>
        <p:nvSpPr>
          <p:cNvPr id="4" name="Slide Number Placeholder 3"/>
          <p:cNvSpPr>
            <a:spLocks noGrp="1"/>
          </p:cNvSpPr>
          <p:nvPr>
            <p:ph type="sldNum" sz="quarter" idx="12"/>
          </p:nvPr>
        </p:nvSpPr>
        <p:spPr/>
        <p:txBody>
          <a:bodyPr/>
          <a:lstStyle/>
          <a:p>
            <a:fld id="{245C5324-D948-494C-9A9D-3F9D2FB88DA1}" type="slidenum">
              <a:rPr lang="en-US" smtClean="0"/>
              <a:t>25</a:t>
            </a:fld>
            <a:endParaRPr lang="en-US"/>
          </a:p>
        </p:txBody>
      </p:sp>
    </p:spTree>
    <p:extLst>
      <p:ext uri="{BB962C8B-B14F-4D97-AF65-F5344CB8AC3E}">
        <p14:creationId xmlns:p14="http://schemas.microsoft.com/office/powerpoint/2010/main" val="10095016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4"/>
            <a:ext cx="10515600" cy="737534"/>
          </a:xfrm>
        </p:spPr>
        <p:txBody>
          <a:bodyPr/>
          <a:lstStyle/>
          <a:p>
            <a:r>
              <a:rPr lang="en-US" dirty="0"/>
              <a:t>A</a:t>
            </a:r>
            <a:r>
              <a:rPr lang="en-US" dirty="0" smtClean="0"/>
              <a:t>dd the background image:</a:t>
            </a:r>
            <a:endParaRPr lang="en-US" dirty="0"/>
          </a:p>
        </p:txBody>
      </p:sp>
      <p:sp>
        <p:nvSpPr>
          <p:cNvPr id="3" name="Content Placeholder 2"/>
          <p:cNvSpPr>
            <a:spLocks noGrp="1"/>
          </p:cNvSpPr>
          <p:nvPr>
            <p:ph idx="1"/>
          </p:nvPr>
        </p:nvSpPr>
        <p:spPr>
          <a:xfrm>
            <a:off x="152401" y="1102659"/>
            <a:ext cx="7996518" cy="5513295"/>
          </a:xfrm>
        </p:spPr>
        <p:txBody>
          <a:bodyPr>
            <a:normAutofit/>
          </a:bodyPr>
          <a:lstStyle/>
          <a:p>
            <a:r>
              <a:rPr lang="en-US" dirty="0" smtClean="0"/>
              <a:t>At the bottom of the cp_styles.css file, insert the following style rule to set the paragraph font size and margins:</a:t>
            </a:r>
          </a:p>
          <a:p>
            <a:pPr marL="914400" lvl="2" indent="0">
              <a:buNone/>
            </a:pPr>
            <a:r>
              <a:rPr lang="en-US" sz="2800" i="1" dirty="0" smtClean="0"/>
              <a:t>#president p {</a:t>
            </a:r>
          </a:p>
          <a:p>
            <a:pPr marL="1371600" lvl="3" indent="0">
              <a:buNone/>
            </a:pPr>
            <a:r>
              <a:rPr lang="en-US" sz="2800" i="1" dirty="0" smtClean="0"/>
              <a:t>font-size: 87.5%;</a:t>
            </a:r>
          </a:p>
          <a:p>
            <a:pPr marL="1371600" lvl="3" indent="0">
              <a:buNone/>
            </a:pPr>
            <a:r>
              <a:rPr lang="en-US" sz="2800" i="1" dirty="0" smtClean="0"/>
              <a:t>margin: 0px 40% 20px 15px;</a:t>
            </a:r>
          </a:p>
          <a:p>
            <a:pPr marL="914400" lvl="2" indent="0">
              <a:buNone/>
            </a:pPr>
            <a:r>
              <a:rPr lang="en-US" sz="2800" i="1" dirty="0" smtClean="0"/>
              <a:t>}</a:t>
            </a:r>
            <a:endParaRPr lang="en-US" sz="2800" i="1" dirty="0"/>
          </a:p>
          <a:p>
            <a:r>
              <a:rPr lang="en-US" dirty="0" smtClean="0"/>
              <a:t>In this case, the margins are a mixture of absolute and relative lengths. The top, bottom, and left margins are set to 0 pixels, 20 pixels, and 15 pixels, respectively. The size of the right margin will depend on the size of the president’s box, which in turn will vary depending on the width of the Web page.</a:t>
            </a:r>
            <a:endParaRPr lang="en-US" dirty="0"/>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33750" t="32790" r="26102" b="38117"/>
          <a:stretch/>
        </p:blipFill>
        <p:spPr>
          <a:xfrm>
            <a:off x="6176683" y="1909482"/>
            <a:ext cx="5710518" cy="2227729"/>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245C5324-D948-494C-9A9D-3F9D2FB88DA1}" type="slidenum">
              <a:rPr lang="en-US" smtClean="0"/>
              <a:t>26</a:t>
            </a:fld>
            <a:endParaRPr lang="en-US"/>
          </a:p>
        </p:txBody>
      </p:sp>
    </p:spTree>
    <p:extLst>
      <p:ext uri="{BB962C8B-B14F-4D97-AF65-F5344CB8AC3E}">
        <p14:creationId xmlns:p14="http://schemas.microsoft.com/office/powerpoint/2010/main" val="19818790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2192000" cy="6333564"/>
          </a:xfrm>
        </p:spPr>
        <p:txBody>
          <a:bodyPr numCol="2"/>
          <a:lstStyle/>
          <a:p>
            <a:r>
              <a:rPr lang="en-US" dirty="0" smtClean="0"/>
              <a:t>Add the following properties to the #president selector style rule to define the source, position, tiling, and size of the background image:</a:t>
            </a:r>
          </a:p>
          <a:p>
            <a:pPr marL="914400" lvl="2" indent="0">
              <a:buNone/>
            </a:pPr>
            <a:r>
              <a:rPr lang="en-US" sz="2800" i="1" dirty="0" smtClean="0"/>
              <a:t>background-image: </a:t>
            </a:r>
            <a:r>
              <a:rPr lang="en-US" sz="2800" i="1" dirty="0" err="1" smtClean="0"/>
              <a:t>url</a:t>
            </a:r>
            <a:r>
              <a:rPr lang="en-US" sz="2800" i="1" dirty="0" smtClean="0"/>
              <a:t>(atwood.png);</a:t>
            </a:r>
          </a:p>
          <a:p>
            <a:pPr marL="914400" lvl="2" indent="0">
              <a:buNone/>
            </a:pPr>
            <a:r>
              <a:rPr lang="en-US" sz="2800" i="1" dirty="0" smtClean="0"/>
              <a:t>background-position: bottom right;</a:t>
            </a:r>
          </a:p>
          <a:p>
            <a:pPr marL="914400" lvl="2" indent="0">
              <a:buNone/>
            </a:pPr>
            <a:r>
              <a:rPr lang="en-US" sz="2800" i="1" dirty="0" smtClean="0"/>
              <a:t>background-repeat: no-repeat;</a:t>
            </a:r>
          </a:p>
          <a:p>
            <a:pPr marL="914400" lvl="2" indent="0">
              <a:buNone/>
            </a:pPr>
            <a:endParaRPr lang="en-US" sz="2800" i="1" dirty="0" smtClean="0"/>
          </a:p>
          <a:p>
            <a:pPr marL="914400" lvl="2" indent="0">
              <a:buNone/>
            </a:pPr>
            <a:endParaRPr lang="en-US" sz="2800" i="1" dirty="0"/>
          </a:p>
          <a:p>
            <a:pPr marL="914400" lvl="2" indent="0">
              <a:buNone/>
            </a:pPr>
            <a:endParaRPr lang="en-US" sz="2800" i="1" dirty="0" smtClean="0"/>
          </a:p>
          <a:p>
            <a:pPr marL="914400" lvl="2" indent="0">
              <a:buNone/>
            </a:pPr>
            <a:endParaRPr lang="en-US" sz="2800" i="1" dirty="0"/>
          </a:p>
          <a:p>
            <a:pPr marL="914400" lvl="2" indent="0">
              <a:buNone/>
            </a:pPr>
            <a:endParaRPr lang="en-US" sz="2800" i="1" dirty="0" smtClean="0"/>
          </a:p>
          <a:p>
            <a:pPr marL="914400" lvl="2" indent="0">
              <a:buNone/>
            </a:pPr>
            <a:endParaRPr lang="en-US" sz="2800" i="1" dirty="0"/>
          </a:p>
          <a:p>
            <a:pPr marL="914400" lvl="2" indent="0">
              <a:buNone/>
            </a:pPr>
            <a:r>
              <a:rPr lang="en-US" sz="2800" i="1" dirty="0" smtClean="0"/>
              <a:t>-o-background-size: 40%;</a:t>
            </a:r>
          </a:p>
          <a:p>
            <a:pPr marL="914400" lvl="2" indent="0">
              <a:buNone/>
            </a:pPr>
            <a:r>
              <a:rPr lang="en-US" sz="2800" i="1" dirty="0" smtClean="0"/>
              <a:t>-</a:t>
            </a:r>
            <a:r>
              <a:rPr lang="en-US" sz="2800" i="1" dirty="0" err="1" smtClean="0"/>
              <a:t>moz</a:t>
            </a:r>
            <a:r>
              <a:rPr lang="en-US" sz="2800" i="1" dirty="0" smtClean="0"/>
              <a:t>-background-size: 40%;</a:t>
            </a:r>
          </a:p>
          <a:p>
            <a:pPr marL="914400" lvl="2" indent="0">
              <a:buNone/>
            </a:pPr>
            <a:r>
              <a:rPr lang="en-US" sz="2800" i="1" dirty="0" smtClean="0"/>
              <a:t>-</a:t>
            </a:r>
            <a:r>
              <a:rPr lang="en-US" sz="2800" i="1" dirty="0" err="1" smtClean="0"/>
              <a:t>webkit</a:t>
            </a:r>
            <a:r>
              <a:rPr lang="en-US" sz="2800" i="1" dirty="0" smtClean="0"/>
              <a:t>-background-size: 40%;</a:t>
            </a:r>
          </a:p>
          <a:p>
            <a:pPr marL="914400" lvl="2" indent="0">
              <a:buNone/>
            </a:pPr>
            <a:r>
              <a:rPr lang="en-US" sz="2800" i="1" dirty="0" smtClean="0"/>
              <a:t>background-size: 40%;</a:t>
            </a:r>
            <a:endParaRPr lang="en-US" dirty="0" smtClean="0"/>
          </a:p>
          <a:p>
            <a:r>
              <a:rPr lang="en-US" dirty="0" smtClean="0"/>
              <a:t>Notice that the style rule uses progressive enhancement and vendor prefixes in order to provide support for the widest range of browsers and browser versions. Save your changes to the file and then reload </a:t>
            </a:r>
            <a:r>
              <a:rPr lang="en-US" b="1" dirty="0" smtClean="0"/>
              <a:t>cycle.htm</a:t>
            </a:r>
            <a:r>
              <a:rPr lang="en-US" dirty="0" smtClean="0"/>
              <a:t>.</a:t>
            </a:r>
          </a:p>
          <a:p>
            <a:pPr marL="914400" lvl="2" indent="0">
              <a:buNone/>
            </a:pPr>
            <a:endParaRPr lang="en-US" dirty="0"/>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25037" t="35249" r="7794" b="25005"/>
          <a:stretch/>
        </p:blipFill>
        <p:spPr>
          <a:xfrm>
            <a:off x="2075329" y="4242604"/>
            <a:ext cx="8041342" cy="2561608"/>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245C5324-D948-494C-9A9D-3F9D2FB88DA1}" type="slidenum">
              <a:rPr lang="en-US" smtClean="0"/>
              <a:t>27</a:t>
            </a:fld>
            <a:endParaRPr lang="en-US"/>
          </a:p>
        </p:txBody>
      </p:sp>
    </p:spTree>
    <p:extLst>
      <p:ext uri="{BB962C8B-B14F-4D97-AF65-F5344CB8AC3E}">
        <p14:creationId xmlns:p14="http://schemas.microsoft.com/office/powerpoint/2010/main" val="11364562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29779" t="25415" r="17390" b="16196"/>
          <a:stretch/>
        </p:blipFill>
        <p:spPr>
          <a:xfrm>
            <a:off x="820270" y="309282"/>
            <a:ext cx="10596282" cy="6304678"/>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245C5324-D948-494C-9A9D-3F9D2FB88DA1}" type="slidenum">
              <a:rPr lang="en-US" smtClean="0"/>
              <a:t>28</a:t>
            </a:fld>
            <a:endParaRPr lang="en-US"/>
          </a:p>
        </p:txBody>
      </p:sp>
    </p:spTree>
    <p:extLst>
      <p:ext uri="{BB962C8B-B14F-4D97-AF65-F5344CB8AC3E}">
        <p14:creationId xmlns:p14="http://schemas.microsoft.com/office/powerpoint/2010/main" val="36305643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3079"/>
            <a:ext cx="10515600" cy="791322"/>
          </a:xfrm>
        </p:spPr>
        <p:txBody>
          <a:bodyPr/>
          <a:lstStyle/>
          <a:p>
            <a:r>
              <a:rPr lang="en-US" dirty="0"/>
              <a:t>R</a:t>
            </a:r>
            <a:r>
              <a:rPr lang="en-US" dirty="0" smtClean="0"/>
              <a:t>edisplay the vertical navigation list</a:t>
            </a:r>
            <a:endParaRPr lang="en-US" dirty="0"/>
          </a:p>
        </p:txBody>
      </p:sp>
      <p:sp>
        <p:nvSpPr>
          <p:cNvPr id="3" name="Content Placeholder 2"/>
          <p:cNvSpPr>
            <a:spLocks noGrp="1"/>
          </p:cNvSpPr>
          <p:nvPr>
            <p:ph idx="1"/>
          </p:nvPr>
        </p:nvSpPr>
        <p:spPr>
          <a:xfrm>
            <a:off x="389965" y="914401"/>
            <a:ext cx="10963835" cy="5822575"/>
          </a:xfrm>
        </p:spPr>
        <p:txBody>
          <a:bodyPr>
            <a:normAutofit fontScale="92500" lnSpcReduction="10000"/>
          </a:bodyPr>
          <a:lstStyle/>
          <a:p>
            <a:r>
              <a:rPr lang="en-US" dirty="0" smtClean="0"/>
              <a:t>Return to the </a:t>
            </a:r>
            <a:r>
              <a:rPr lang="en-US" b="1" dirty="0" smtClean="0"/>
              <a:t>cp_reset.css</a:t>
            </a:r>
            <a:r>
              <a:rPr lang="en-US" dirty="0" smtClean="0"/>
              <a:t> style sheet in your text editor and remove the selector </a:t>
            </a:r>
            <a:r>
              <a:rPr lang="en-US" b="1" dirty="0" err="1" smtClean="0"/>
              <a:t>nav.verticalNAV</a:t>
            </a:r>
            <a:r>
              <a:rPr lang="en-US" dirty="0" smtClean="0"/>
              <a:t> and the comma that follows it from the last style rule. Save your changes to the file.</a:t>
            </a:r>
          </a:p>
          <a:p>
            <a:r>
              <a:rPr lang="en-US" dirty="0" smtClean="0"/>
              <a:t>Go to the </a:t>
            </a:r>
            <a:r>
              <a:rPr lang="en-US" b="1" dirty="0" smtClean="0"/>
              <a:t>cp_styles.css</a:t>
            </a:r>
            <a:r>
              <a:rPr lang="en-US" dirty="0" smtClean="0"/>
              <a:t> style sheet in your text editor. At the bottom of the file, insert the following style rules to format the vertical navigation list:</a:t>
            </a:r>
          </a:p>
          <a:p>
            <a:pPr marL="914400" lvl="2" indent="0">
              <a:buNone/>
            </a:pPr>
            <a:r>
              <a:rPr lang="en-US" sz="2600" i="1" dirty="0" smtClean="0"/>
              <a:t>/* Vertical Navigation List */</a:t>
            </a:r>
          </a:p>
          <a:p>
            <a:pPr marL="914400" lvl="2" indent="0">
              <a:buNone/>
            </a:pPr>
            <a:r>
              <a:rPr lang="en-US" sz="2600" i="1" dirty="0" err="1" smtClean="0"/>
              <a:t>nav.verticalNAV</a:t>
            </a:r>
            <a:r>
              <a:rPr lang="en-US" sz="2600" i="1" dirty="0" smtClean="0"/>
              <a:t> {</a:t>
            </a:r>
          </a:p>
          <a:p>
            <a:pPr marL="1371600" lvl="3" indent="0">
              <a:buNone/>
            </a:pPr>
            <a:r>
              <a:rPr lang="en-US" sz="2600" i="1" dirty="0" smtClean="0"/>
              <a:t>float: left;</a:t>
            </a:r>
          </a:p>
          <a:p>
            <a:pPr marL="1371600" lvl="3" indent="0">
              <a:buNone/>
            </a:pPr>
            <a:r>
              <a:rPr lang="en-US" sz="2600" i="1" dirty="0" smtClean="0"/>
              <a:t>margin-left: 3%;</a:t>
            </a:r>
          </a:p>
          <a:p>
            <a:pPr marL="1371600" lvl="3" indent="0">
              <a:buNone/>
            </a:pPr>
            <a:r>
              <a:rPr lang="en-US" sz="2600" i="1" dirty="0" smtClean="0"/>
              <a:t>width: 23%;</a:t>
            </a:r>
          </a:p>
          <a:p>
            <a:pPr marL="914400" lvl="2" indent="0">
              <a:buNone/>
            </a:pPr>
            <a:r>
              <a:rPr lang="en-US" sz="2600" i="1" dirty="0" smtClean="0"/>
              <a:t>}</a:t>
            </a:r>
          </a:p>
          <a:p>
            <a:pPr marL="914400" lvl="2" indent="0">
              <a:buNone/>
            </a:pPr>
            <a:r>
              <a:rPr lang="en-US" sz="2600" i="1" dirty="0" err="1" smtClean="0"/>
              <a:t>nav.verticalNAV</a:t>
            </a:r>
            <a:r>
              <a:rPr lang="en-US" sz="2600" i="1" dirty="0" smtClean="0"/>
              <a:t> a {</a:t>
            </a:r>
          </a:p>
          <a:p>
            <a:pPr marL="1371600" lvl="3" indent="0">
              <a:buNone/>
            </a:pPr>
            <a:r>
              <a:rPr lang="en-US" sz="2600" i="1" dirty="0" smtClean="0"/>
              <a:t>color: </a:t>
            </a:r>
            <a:r>
              <a:rPr lang="en-US" sz="2600" i="1" dirty="0" err="1" smtClean="0"/>
              <a:t>rgb</a:t>
            </a:r>
            <a:r>
              <a:rPr lang="en-US" sz="2600" i="1" dirty="0" smtClean="0"/>
              <a:t>(182, 182, 92);</a:t>
            </a:r>
          </a:p>
          <a:p>
            <a:pPr marL="1371600" lvl="3" indent="0">
              <a:buNone/>
            </a:pPr>
            <a:r>
              <a:rPr lang="en-US" sz="2600" i="1" dirty="0" smtClean="0"/>
              <a:t>line-height: 2.2em;</a:t>
            </a:r>
          </a:p>
          <a:p>
            <a:pPr marL="914400" lvl="2" indent="0">
              <a:buNone/>
            </a:pPr>
            <a:r>
              <a:rPr lang="en-US" sz="2600" i="1" dirty="0" smtClean="0"/>
              <a:t>}</a:t>
            </a:r>
          </a:p>
          <a:p>
            <a:r>
              <a:rPr lang="en-US" dirty="0" smtClean="0"/>
              <a:t>Save your changes to the file and then reload </a:t>
            </a:r>
            <a:r>
              <a:rPr lang="en-US" b="1" dirty="0" smtClean="0"/>
              <a:t>cycle.htm</a:t>
            </a:r>
            <a:r>
              <a:rPr lang="en-US" dirty="0" smtClean="0"/>
              <a:t> in your browser.</a:t>
            </a:r>
            <a:endParaRPr lang="en-US" dirty="0"/>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51617" t="45698" r="8235" b="19883"/>
          <a:stretch/>
        </p:blipFill>
        <p:spPr>
          <a:xfrm>
            <a:off x="5298142" y="2877670"/>
            <a:ext cx="6642845" cy="3065929"/>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245C5324-D948-494C-9A9D-3F9D2FB88DA1}" type="slidenum">
              <a:rPr lang="en-US" smtClean="0"/>
              <a:t>29</a:t>
            </a:fld>
            <a:endParaRPr lang="en-US"/>
          </a:p>
        </p:txBody>
      </p:sp>
    </p:spTree>
    <p:extLst>
      <p:ext uri="{BB962C8B-B14F-4D97-AF65-F5344CB8AC3E}">
        <p14:creationId xmlns:p14="http://schemas.microsoft.com/office/powerpoint/2010/main" val="1208141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Cycle Pathology - Mozilla Firefox"/>
          <p:cNvPicPr>
            <a:picLocks noChangeAspect="1"/>
          </p:cNvPicPr>
          <p:nvPr/>
        </p:nvPicPr>
        <p:blipFill rotWithShape="1">
          <a:blip r:embed="rId2">
            <a:extLst>
              <a:ext uri="{28A0092B-C50C-407E-A947-70E740481C1C}">
                <a14:useLocalDpi xmlns:a14="http://schemas.microsoft.com/office/drawing/2010/main" val="0"/>
              </a:ext>
            </a:extLst>
          </a:blip>
          <a:srcRect r="7684"/>
          <a:stretch/>
        </p:blipFill>
        <p:spPr>
          <a:xfrm>
            <a:off x="575982" y="67145"/>
            <a:ext cx="11040035" cy="6723620"/>
          </a:xfrm>
          <a:prstGeom prst="rect">
            <a:avLst/>
          </a:prstGeom>
        </p:spPr>
      </p:pic>
      <p:sp>
        <p:nvSpPr>
          <p:cNvPr id="5" name="Slide Number Placeholder 4"/>
          <p:cNvSpPr>
            <a:spLocks noGrp="1"/>
          </p:cNvSpPr>
          <p:nvPr>
            <p:ph type="sldNum" sz="quarter" idx="12"/>
          </p:nvPr>
        </p:nvSpPr>
        <p:spPr/>
        <p:txBody>
          <a:bodyPr/>
          <a:lstStyle/>
          <a:p>
            <a:fld id="{245C5324-D948-494C-9A9D-3F9D2FB88DA1}" type="slidenum">
              <a:rPr lang="en-US" smtClean="0"/>
              <a:t>3</a:t>
            </a:fld>
            <a:endParaRPr lang="en-US"/>
          </a:p>
        </p:txBody>
      </p:sp>
    </p:spTree>
    <p:extLst>
      <p:ext uri="{BB962C8B-B14F-4D97-AF65-F5344CB8AC3E}">
        <p14:creationId xmlns:p14="http://schemas.microsoft.com/office/powerpoint/2010/main" val="16134910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847" y="0"/>
            <a:ext cx="10515600" cy="710642"/>
          </a:xfrm>
        </p:spPr>
        <p:txBody>
          <a:bodyPr/>
          <a:lstStyle/>
          <a:p>
            <a:r>
              <a:rPr lang="en-US" dirty="0"/>
              <a:t>A</a:t>
            </a:r>
            <a:r>
              <a:rPr lang="en-US" dirty="0" smtClean="0"/>
              <a:t>dd a bottom border to the hypertext links</a:t>
            </a:r>
            <a:endParaRPr lang="en-US" dirty="0"/>
          </a:p>
        </p:txBody>
      </p:sp>
      <p:sp>
        <p:nvSpPr>
          <p:cNvPr id="3" name="Content Placeholder 2"/>
          <p:cNvSpPr>
            <a:spLocks noGrp="1"/>
          </p:cNvSpPr>
          <p:nvPr>
            <p:ph idx="1"/>
          </p:nvPr>
        </p:nvSpPr>
        <p:spPr>
          <a:xfrm>
            <a:off x="255493" y="641354"/>
            <a:ext cx="11793071" cy="6216645"/>
          </a:xfrm>
        </p:spPr>
        <p:txBody>
          <a:bodyPr>
            <a:noAutofit/>
          </a:bodyPr>
          <a:lstStyle/>
          <a:p>
            <a:r>
              <a:rPr lang="en-US" dirty="0" smtClean="0"/>
              <a:t>Return to the </a:t>
            </a:r>
            <a:r>
              <a:rPr lang="en-US" b="1" dirty="0" smtClean="0"/>
              <a:t>cp_styles.css</a:t>
            </a:r>
            <a:r>
              <a:rPr lang="en-US" dirty="0" smtClean="0"/>
              <a:t> file in your text editor.</a:t>
            </a:r>
          </a:p>
          <a:p>
            <a:r>
              <a:rPr lang="en-US" dirty="0" smtClean="0"/>
              <a:t>Within the style rule for the </a:t>
            </a:r>
            <a:r>
              <a:rPr lang="en-US" dirty="0" err="1" smtClean="0"/>
              <a:t>nav.verticalNAV</a:t>
            </a:r>
            <a:r>
              <a:rPr lang="en-US" dirty="0" smtClean="0"/>
              <a:t> a selector, add the following styles in alphabetical order within the curly braces as:</a:t>
            </a:r>
          </a:p>
          <a:p>
            <a:pPr marL="914400" lvl="2" indent="0">
              <a:buNone/>
            </a:pPr>
            <a:r>
              <a:rPr lang="en-US" sz="2800" i="1" dirty="0" smtClean="0"/>
              <a:t>border-bottom: 1px solid </a:t>
            </a:r>
            <a:r>
              <a:rPr lang="en-US" sz="2800" i="1" dirty="0" err="1" smtClean="0"/>
              <a:t>rgb</a:t>
            </a:r>
            <a:r>
              <a:rPr lang="en-US" sz="2800" i="1" dirty="0" smtClean="0"/>
              <a:t>(182, 182, 92);</a:t>
            </a:r>
          </a:p>
          <a:p>
            <a:pPr marL="914400" lvl="2" indent="0">
              <a:buNone/>
            </a:pPr>
            <a:r>
              <a:rPr lang="en-US" sz="2800" i="1" dirty="0" smtClean="0"/>
              <a:t>display: block;</a:t>
            </a:r>
          </a:p>
          <a:p>
            <a:r>
              <a:rPr lang="en-US" dirty="0" smtClean="0"/>
              <a:t>At the bottom of the file, add the following style rule to change the background color of the hyperlinks in the vertical navigation list in response to the hover event:</a:t>
            </a:r>
          </a:p>
          <a:p>
            <a:pPr marL="914400" lvl="2" indent="0">
              <a:buNone/>
            </a:pPr>
            <a:r>
              <a:rPr lang="en-US" sz="2800" i="1" dirty="0" err="1" smtClean="0"/>
              <a:t>nav.verticalNAV</a:t>
            </a:r>
            <a:r>
              <a:rPr lang="en-US" sz="2800" i="1" dirty="0" smtClean="0"/>
              <a:t> a:hover {</a:t>
            </a:r>
          </a:p>
          <a:p>
            <a:pPr marL="1371600" lvl="3" indent="0">
              <a:buNone/>
            </a:pPr>
            <a:r>
              <a:rPr lang="en-US" sz="2800" i="1" dirty="0" smtClean="0"/>
              <a:t>background-color: </a:t>
            </a:r>
            <a:r>
              <a:rPr lang="en-US" sz="2800" i="1" dirty="0" err="1" smtClean="0"/>
              <a:t>rgb</a:t>
            </a:r>
            <a:r>
              <a:rPr lang="en-US" sz="2800" i="1" dirty="0" smtClean="0"/>
              <a:t>(105, 96, 87);</a:t>
            </a:r>
          </a:p>
          <a:p>
            <a:pPr marL="1371600" lvl="3" indent="0">
              <a:buNone/>
            </a:pPr>
            <a:r>
              <a:rPr lang="en-US" sz="2800" i="1" dirty="0" smtClean="0"/>
              <a:t>background-color: </a:t>
            </a:r>
            <a:r>
              <a:rPr lang="en-US" sz="2800" i="1" dirty="0" err="1" smtClean="0"/>
              <a:t>rgba</a:t>
            </a:r>
            <a:r>
              <a:rPr lang="en-US" sz="2800" i="1" dirty="0" smtClean="0"/>
              <a:t>(255, 255, 255, 0.3);</a:t>
            </a:r>
          </a:p>
          <a:p>
            <a:pPr marL="914400" lvl="2" indent="0">
              <a:buNone/>
            </a:pPr>
            <a:r>
              <a:rPr lang="en-US" sz="2800" i="1" dirty="0" smtClean="0"/>
              <a:t>}</a:t>
            </a:r>
          </a:p>
          <a:p>
            <a:r>
              <a:rPr lang="en-US" dirty="0" smtClean="0"/>
              <a:t>Save your changes to the file and reload </a:t>
            </a:r>
            <a:r>
              <a:rPr lang="en-US" b="1" dirty="0" smtClean="0"/>
              <a:t>cycle.htm</a:t>
            </a:r>
            <a:r>
              <a:rPr lang="en-US" dirty="0" smtClean="0"/>
              <a:t> in your Web browser. Verify that the hyperlinks now display a bottom border with the hover effect.</a:t>
            </a:r>
            <a:endParaRPr lang="en-US" dirty="0"/>
          </a:p>
        </p:txBody>
      </p:sp>
      <p:sp>
        <p:nvSpPr>
          <p:cNvPr id="4" name="Slide Number Placeholder 3"/>
          <p:cNvSpPr>
            <a:spLocks noGrp="1"/>
          </p:cNvSpPr>
          <p:nvPr>
            <p:ph type="sldNum" sz="quarter" idx="12"/>
          </p:nvPr>
        </p:nvSpPr>
        <p:spPr/>
        <p:txBody>
          <a:bodyPr/>
          <a:lstStyle/>
          <a:p>
            <a:fld id="{245C5324-D948-494C-9A9D-3F9D2FB88DA1}" type="slidenum">
              <a:rPr lang="en-US" smtClean="0"/>
              <a:t>30</a:t>
            </a:fld>
            <a:endParaRPr lang="en-US"/>
          </a:p>
        </p:txBody>
      </p:sp>
    </p:spTree>
    <p:extLst>
      <p:ext uri="{BB962C8B-B14F-4D97-AF65-F5344CB8AC3E}">
        <p14:creationId xmlns:p14="http://schemas.microsoft.com/office/powerpoint/2010/main" val="26087917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36507" t="20499" r="8787" b="13737"/>
          <a:stretch/>
        </p:blipFill>
        <p:spPr>
          <a:xfrm>
            <a:off x="1261782" y="365125"/>
            <a:ext cx="9668436" cy="6257191"/>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245C5324-D948-494C-9A9D-3F9D2FB88DA1}" type="slidenum">
              <a:rPr lang="en-US" smtClean="0"/>
              <a:t>31</a:t>
            </a:fld>
            <a:endParaRPr lang="en-US"/>
          </a:p>
        </p:txBody>
      </p:sp>
    </p:spTree>
    <p:extLst>
      <p:ext uri="{BB962C8B-B14F-4D97-AF65-F5344CB8AC3E}">
        <p14:creationId xmlns:p14="http://schemas.microsoft.com/office/powerpoint/2010/main" val="37576365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973"/>
            <a:ext cx="10515600" cy="845110"/>
          </a:xfrm>
        </p:spPr>
        <p:txBody>
          <a:bodyPr/>
          <a:lstStyle/>
          <a:p>
            <a:r>
              <a:rPr lang="en-US" dirty="0"/>
              <a:t>C</a:t>
            </a:r>
            <a:r>
              <a:rPr lang="en-US" dirty="0" smtClean="0"/>
              <a:t>reate rounded corners</a:t>
            </a:r>
            <a:endParaRPr lang="en-US" dirty="0"/>
          </a:p>
        </p:txBody>
      </p:sp>
      <p:sp>
        <p:nvSpPr>
          <p:cNvPr id="3" name="Content Placeholder 2"/>
          <p:cNvSpPr>
            <a:spLocks noGrp="1"/>
          </p:cNvSpPr>
          <p:nvPr>
            <p:ph idx="1"/>
          </p:nvPr>
        </p:nvSpPr>
        <p:spPr>
          <a:xfrm>
            <a:off x="174812" y="995082"/>
            <a:ext cx="5325035" cy="5862917"/>
          </a:xfrm>
        </p:spPr>
        <p:txBody>
          <a:bodyPr>
            <a:normAutofit/>
          </a:bodyPr>
          <a:lstStyle/>
          <a:p>
            <a:r>
              <a:rPr lang="en-US" dirty="0" smtClean="0"/>
              <a:t>Return to the </a:t>
            </a:r>
            <a:r>
              <a:rPr lang="en-US" b="1" dirty="0" smtClean="0"/>
              <a:t>cp_styles.css</a:t>
            </a:r>
            <a:r>
              <a:rPr lang="en-US" dirty="0" smtClean="0"/>
              <a:t> file in your text editor.</a:t>
            </a:r>
          </a:p>
          <a:p>
            <a:r>
              <a:rPr lang="en-US" dirty="0" smtClean="0"/>
              <a:t>Within the style rule for the #president selector, add the following style properties:</a:t>
            </a:r>
          </a:p>
          <a:p>
            <a:pPr marL="457200" lvl="1" indent="0">
              <a:buNone/>
            </a:pPr>
            <a:r>
              <a:rPr lang="en-US" sz="2800" i="1" dirty="0" smtClean="0"/>
              <a:t>-</a:t>
            </a:r>
            <a:r>
              <a:rPr lang="en-US" sz="2800" i="1" dirty="0" err="1" smtClean="0"/>
              <a:t>moz</a:t>
            </a:r>
            <a:r>
              <a:rPr lang="en-US" sz="2800" i="1" dirty="0" smtClean="0"/>
              <a:t>-border-radius: 30px;</a:t>
            </a:r>
          </a:p>
          <a:p>
            <a:pPr marL="457200" lvl="1" indent="0">
              <a:buNone/>
            </a:pPr>
            <a:r>
              <a:rPr lang="en-US" sz="2800" i="1" dirty="0" smtClean="0"/>
              <a:t>-</a:t>
            </a:r>
            <a:r>
              <a:rPr lang="en-US" sz="2800" i="1" dirty="0" err="1" smtClean="0"/>
              <a:t>webkit</a:t>
            </a:r>
            <a:r>
              <a:rPr lang="en-US" sz="2800" i="1" dirty="0" smtClean="0"/>
              <a:t>-border-radius: 30px;</a:t>
            </a:r>
          </a:p>
          <a:p>
            <a:pPr marL="457200" lvl="1" indent="0">
              <a:buNone/>
            </a:pPr>
            <a:r>
              <a:rPr lang="en-US" sz="2800" i="1" dirty="0" smtClean="0"/>
              <a:t>border-radius: 30px;</a:t>
            </a:r>
          </a:p>
          <a:p>
            <a:r>
              <a:rPr lang="en-US" dirty="0" smtClean="0"/>
              <a:t>Save your changes to the file and then reload </a:t>
            </a:r>
            <a:r>
              <a:rPr lang="en-US" b="1" dirty="0" smtClean="0"/>
              <a:t>cycle.htm</a:t>
            </a:r>
            <a:r>
              <a:rPr lang="en-US" dirty="0" smtClean="0"/>
              <a:t> in your Web browser. The president’s message should now display rounded corners.</a:t>
            </a:r>
            <a:endParaRPr lang="en-US" dirty="0"/>
          </a:p>
        </p:txBody>
      </p:sp>
      <p:pic>
        <p:nvPicPr>
          <p:cNvPr id="4" name="Picture 3" descr="Cycle Pathology - Mozilla Firefox"/>
          <p:cNvPicPr>
            <a:picLocks noChangeAspect="1"/>
          </p:cNvPicPr>
          <p:nvPr/>
        </p:nvPicPr>
        <p:blipFill rotWithShape="1">
          <a:blip r:embed="rId2">
            <a:extLst>
              <a:ext uri="{28A0092B-C50C-407E-A947-70E740481C1C}">
                <a14:useLocalDpi xmlns:a14="http://schemas.microsoft.com/office/drawing/2010/main" val="0"/>
              </a:ext>
            </a:extLst>
          </a:blip>
          <a:srcRect l="31323" t="16196" r="29522" b="35659"/>
          <a:stretch/>
        </p:blipFill>
        <p:spPr>
          <a:xfrm>
            <a:off x="6252882" y="3173504"/>
            <a:ext cx="5284694" cy="3498318"/>
          </a:xfrm>
          <a:prstGeom prst="rect">
            <a:avLst/>
          </a:prstGeom>
          <a:ln>
            <a:solidFill>
              <a:schemeClr val="tx1"/>
            </a:solidFill>
          </a:ln>
        </p:spPr>
      </p:pic>
      <p:pic>
        <p:nvPicPr>
          <p:cNvPr id="5" name="Picture 4" descr="Adobe Acrobat Professional - [New Perspectives on HTML and CSS 6th Edition - Comprehensive.pdf]"/>
          <p:cNvPicPr>
            <a:picLocks noChangeAspect="1"/>
          </p:cNvPicPr>
          <p:nvPr/>
        </p:nvPicPr>
        <p:blipFill rotWithShape="1">
          <a:blip r:embed="rId3">
            <a:extLst>
              <a:ext uri="{28A0092B-C50C-407E-A947-70E740481C1C}">
                <a14:useLocalDpi xmlns:a14="http://schemas.microsoft.com/office/drawing/2010/main" val="0"/>
              </a:ext>
            </a:extLst>
          </a:blip>
          <a:srcRect l="39706" t="38936" r="28529" b="42420"/>
          <a:stretch/>
        </p:blipFill>
        <p:spPr>
          <a:xfrm>
            <a:off x="6252881" y="1156446"/>
            <a:ext cx="5277163" cy="1667436"/>
          </a:xfrm>
          <a:prstGeom prst="rect">
            <a:avLst/>
          </a:prstGeom>
          <a:ln>
            <a:solidFill>
              <a:schemeClr val="tx1"/>
            </a:solidFill>
          </a:ln>
        </p:spPr>
      </p:pic>
      <p:sp>
        <p:nvSpPr>
          <p:cNvPr id="6" name="Slide Number Placeholder 5"/>
          <p:cNvSpPr>
            <a:spLocks noGrp="1"/>
          </p:cNvSpPr>
          <p:nvPr>
            <p:ph type="sldNum" sz="quarter" idx="12"/>
          </p:nvPr>
        </p:nvSpPr>
        <p:spPr/>
        <p:txBody>
          <a:bodyPr/>
          <a:lstStyle/>
          <a:p>
            <a:fld id="{245C5324-D948-494C-9A9D-3F9D2FB88DA1}" type="slidenum">
              <a:rPr lang="en-US" smtClean="0"/>
              <a:t>32</a:t>
            </a:fld>
            <a:endParaRPr lang="en-US"/>
          </a:p>
        </p:txBody>
      </p:sp>
    </p:spTree>
    <p:extLst>
      <p:ext uri="{BB962C8B-B14F-4D97-AF65-F5344CB8AC3E}">
        <p14:creationId xmlns:p14="http://schemas.microsoft.com/office/powerpoint/2010/main" val="6156688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631"/>
            <a:ext cx="10515600" cy="831663"/>
          </a:xfrm>
        </p:spPr>
        <p:txBody>
          <a:bodyPr/>
          <a:lstStyle/>
          <a:p>
            <a:r>
              <a:rPr lang="en-US" dirty="0" smtClean="0"/>
              <a:t>View the layout structure</a:t>
            </a:r>
            <a:endParaRPr lang="en-US" dirty="0"/>
          </a:p>
        </p:txBody>
      </p:sp>
      <p:sp>
        <p:nvSpPr>
          <p:cNvPr id="3" name="Content Placeholder 2"/>
          <p:cNvSpPr>
            <a:spLocks noGrp="1"/>
          </p:cNvSpPr>
          <p:nvPr>
            <p:ph idx="1"/>
          </p:nvPr>
        </p:nvSpPr>
        <p:spPr>
          <a:xfrm>
            <a:off x="838200" y="806824"/>
            <a:ext cx="10515600" cy="4289611"/>
          </a:xfrm>
        </p:spPr>
        <p:txBody>
          <a:bodyPr>
            <a:normAutofit/>
          </a:bodyPr>
          <a:lstStyle/>
          <a:p>
            <a:r>
              <a:rPr lang="en-US" dirty="0" smtClean="0"/>
              <a:t>Return to the </a:t>
            </a:r>
            <a:r>
              <a:rPr lang="en-US" b="1" dirty="0" smtClean="0"/>
              <a:t>cp_styles.css</a:t>
            </a:r>
            <a:r>
              <a:rPr lang="en-US" dirty="0" smtClean="0"/>
              <a:t> file in your text editor.</a:t>
            </a:r>
          </a:p>
          <a:p>
            <a:r>
              <a:rPr lang="en-US" dirty="0" smtClean="0"/>
              <a:t>At the bottom of the file, insert the following style rule:</a:t>
            </a:r>
          </a:p>
          <a:p>
            <a:pPr marL="457200" lvl="1" indent="0">
              <a:buNone/>
            </a:pPr>
            <a:r>
              <a:rPr lang="en-US" sz="2800" i="1" dirty="0" smtClean="0"/>
              <a:t>* { 	outline: 1px solid red; }</a:t>
            </a:r>
          </a:p>
          <a:p>
            <a:r>
              <a:rPr lang="en-US" dirty="0" smtClean="0"/>
              <a:t>Save your changes to the file and then reload </a:t>
            </a:r>
            <a:r>
              <a:rPr lang="en-US" b="1" dirty="0" smtClean="0"/>
              <a:t>cycle.htm</a:t>
            </a:r>
            <a:r>
              <a:rPr lang="en-US" dirty="0" smtClean="0"/>
              <a:t> in your Web browser. Each element in the page is outlined in red, showing its exact width, height, and location under your current design.</a:t>
            </a:r>
          </a:p>
          <a:p>
            <a:r>
              <a:rPr lang="en-US" dirty="0" smtClean="0"/>
              <a:t>Return to the </a:t>
            </a:r>
            <a:r>
              <a:rPr lang="en-US" b="1" dirty="0" smtClean="0"/>
              <a:t>cp_styles.css</a:t>
            </a:r>
            <a:r>
              <a:rPr lang="en-US" dirty="0" smtClean="0"/>
              <a:t> file in your text editor and remove the style rule you created in Step 2. Save your changes to the file.</a:t>
            </a:r>
            <a:endParaRPr lang="en-US" dirty="0"/>
          </a:p>
        </p:txBody>
      </p:sp>
      <p:pic>
        <p:nvPicPr>
          <p:cNvPr id="4" name="Picture 3" descr="Cycle Pathology - Mozilla Firefox"/>
          <p:cNvPicPr>
            <a:picLocks noChangeAspect="1"/>
          </p:cNvPicPr>
          <p:nvPr/>
        </p:nvPicPr>
        <p:blipFill rotWithShape="1">
          <a:blip r:embed="rId2">
            <a:extLst>
              <a:ext uri="{28A0092B-C50C-407E-A947-70E740481C1C}">
                <a14:useLocalDpi xmlns:a14="http://schemas.microsoft.com/office/drawing/2010/main" val="0"/>
              </a:ext>
            </a:extLst>
          </a:blip>
          <a:srcRect l="662" t="10869" r="4375" b="36888"/>
          <a:stretch/>
        </p:blipFill>
        <p:spPr>
          <a:xfrm>
            <a:off x="2001370" y="4403661"/>
            <a:ext cx="8189260" cy="2425391"/>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245C5324-D948-494C-9A9D-3F9D2FB88DA1}" type="slidenum">
              <a:rPr lang="en-US" smtClean="0"/>
              <a:t>33</a:t>
            </a:fld>
            <a:endParaRPr lang="en-US"/>
          </a:p>
        </p:txBody>
      </p:sp>
    </p:spTree>
    <p:extLst>
      <p:ext uri="{BB962C8B-B14F-4D97-AF65-F5344CB8AC3E}">
        <p14:creationId xmlns:p14="http://schemas.microsoft.com/office/powerpoint/2010/main" val="4706628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631"/>
            <a:ext cx="10515600" cy="804769"/>
          </a:xfrm>
        </p:spPr>
        <p:txBody>
          <a:bodyPr/>
          <a:lstStyle/>
          <a:p>
            <a:r>
              <a:rPr lang="en-US" dirty="0"/>
              <a:t>D</a:t>
            </a:r>
            <a:r>
              <a:rPr lang="en-US" dirty="0" smtClean="0"/>
              <a:t>isplay the story section</a:t>
            </a:r>
            <a:endParaRPr lang="en-US" dirty="0"/>
          </a:p>
        </p:txBody>
      </p:sp>
      <p:sp>
        <p:nvSpPr>
          <p:cNvPr id="3" name="Content Placeholder 2"/>
          <p:cNvSpPr>
            <a:spLocks noGrp="1"/>
          </p:cNvSpPr>
          <p:nvPr>
            <p:ph idx="1"/>
          </p:nvPr>
        </p:nvSpPr>
        <p:spPr>
          <a:xfrm>
            <a:off x="322729" y="914400"/>
            <a:ext cx="11510683" cy="5943600"/>
          </a:xfrm>
        </p:spPr>
        <p:txBody>
          <a:bodyPr>
            <a:normAutofit fontScale="92500" lnSpcReduction="20000"/>
          </a:bodyPr>
          <a:lstStyle/>
          <a:p>
            <a:r>
              <a:rPr lang="en-US" dirty="0" smtClean="0"/>
              <a:t>Return to the </a:t>
            </a:r>
            <a:r>
              <a:rPr lang="en-US" b="1" dirty="0" smtClean="0"/>
              <a:t>cp_reset.css</a:t>
            </a:r>
            <a:r>
              <a:rPr lang="en-US" dirty="0" smtClean="0"/>
              <a:t> file in your text editor and then go to the style rule at the bottom of the file that hides page elements. Remove the selector </a:t>
            </a:r>
            <a:r>
              <a:rPr lang="en-US" b="1" dirty="0" smtClean="0"/>
              <a:t>#story</a:t>
            </a:r>
            <a:r>
              <a:rPr lang="en-US" dirty="0" smtClean="0"/>
              <a:t> and the comma that follows it from the style rule, and then save your changes to the file.</a:t>
            </a:r>
          </a:p>
          <a:p>
            <a:r>
              <a:rPr lang="en-US" dirty="0" smtClean="0"/>
              <a:t>Return to the </a:t>
            </a:r>
            <a:r>
              <a:rPr lang="en-US" b="1" dirty="0" smtClean="0"/>
              <a:t>cp_styles.css</a:t>
            </a:r>
            <a:r>
              <a:rPr lang="en-US" dirty="0" smtClean="0"/>
              <a:t> file in your style sheet.</a:t>
            </a:r>
          </a:p>
          <a:p>
            <a:r>
              <a:rPr lang="en-US" dirty="0" smtClean="0"/>
              <a:t>At the bottom of the file, add the following style rule to align the story section directly below the president’s message, separated by a 20-pixel vertical margin:</a:t>
            </a:r>
          </a:p>
          <a:p>
            <a:pPr marL="914400" lvl="2" indent="0">
              <a:buNone/>
            </a:pPr>
            <a:endParaRPr lang="en-US" sz="2800" i="1" dirty="0" smtClean="0"/>
          </a:p>
          <a:p>
            <a:pPr marL="914400" lvl="2" indent="0">
              <a:buNone/>
            </a:pPr>
            <a:r>
              <a:rPr lang="en-US" sz="2800" i="1" dirty="0" smtClean="0"/>
              <a:t>/* Story section styles */</a:t>
            </a:r>
          </a:p>
          <a:p>
            <a:pPr marL="1371600" lvl="3" indent="0">
              <a:buNone/>
            </a:pPr>
            <a:r>
              <a:rPr lang="en-US" sz="2800" i="1" dirty="0" smtClean="0"/>
              <a:t>#story {</a:t>
            </a:r>
          </a:p>
          <a:p>
            <a:pPr marL="1371600" lvl="3" indent="0">
              <a:buNone/>
            </a:pPr>
            <a:r>
              <a:rPr lang="en-US" sz="2800" i="1" dirty="0" smtClean="0"/>
              <a:t>background-color: gray;</a:t>
            </a:r>
          </a:p>
          <a:p>
            <a:pPr marL="1371600" lvl="3" indent="0">
              <a:buNone/>
            </a:pPr>
            <a:r>
              <a:rPr lang="en-US" sz="2800" i="1" dirty="0" smtClean="0"/>
              <a:t>background-color: </a:t>
            </a:r>
            <a:r>
              <a:rPr lang="en-US" sz="2800" i="1" dirty="0" err="1" smtClean="0"/>
              <a:t>rgba</a:t>
            </a:r>
            <a:r>
              <a:rPr lang="en-US" sz="2800" i="1" dirty="0" smtClean="0"/>
              <a:t>(255, 255, 255, 0.8);</a:t>
            </a:r>
          </a:p>
          <a:p>
            <a:pPr marL="1371600" lvl="3" indent="0">
              <a:buNone/>
            </a:pPr>
            <a:r>
              <a:rPr lang="en-US" sz="2800" i="1" dirty="0" smtClean="0"/>
              <a:t>clear: left;</a:t>
            </a:r>
          </a:p>
          <a:p>
            <a:pPr marL="1371600" lvl="3" indent="0">
              <a:buNone/>
            </a:pPr>
            <a:r>
              <a:rPr lang="en-US" sz="2800" i="1" dirty="0" smtClean="0"/>
              <a:t>float: left;</a:t>
            </a:r>
          </a:p>
          <a:p>
            <a:pPr marL="1371600" lvl="3" indent="0">
              <a:buNone/>
            </a:pPr>
            <a:r>
              <a:rPr lang="en-US" sz="2800" i="1" dirty="0" smtClean="0"/>
              <a:t>margin: 20px 0px </a:t>
            </a:r>
            <a:r>
              <a:rPr lang="en-US" sz="2800" i="1" dirty="0" err="1" smtClean="0"/>
              <a:t>0px</a:t>
            </a:r>
            <a:r>
              <a:rPr lang="en-US" sz="2800" i="1" dirty="0" smtClean="0"/>
              <a:t> 33%;</a:t>
            </a:r>
          </a:p>
          <a:p>
            <a:pPr marL="1371600" lvl="3" indent="0">
              <a:buNone/>
            </a:pPr>
            <a:r>
              <a:rPr lang="en-US" sz="2800" i="1" dirty="0" smtClean="0"/>
              <a:t>width: 66%;</a:t>
            </a:r>
          </a:p>
          <a:p>
            <a:pPr marL="914400" lvl="2" indent="0">
              <a:buNone/>
            </a:pPr>
            <a:r>
              <a:rPr lang="en-US" sz="2800" i="1" dirty="0" smtClean="0"/>
              <a:t>}</a:t>
            </a:r>
            <a:endParaRPr lang="en-US" sz="2800" i="1" dirty="0"/>
          </a:p>
        </p:txBody>
      </p:sp>
      <p:sp>
        <p:nvSpPr>
          <p:cNvPr id="4" name="Slide Number Placeholder 3"/>
          <p:cNvSpPr>
            <a:spLocks noGrp="1"/>
          </p:cNvSpPr>
          <p:nvPr>
            <p:ph type="sldNum" sz="quarter" idx="12"/>
          </p:nvPr>
        </p:nvSpPr>
        <p:spPr/>
        <p:txBody>
          <a:bodyPr/>
          <a:lstStyle/>
          <a:p>
            <a:fld id="{245C5324-D948-494C-9A9D-3F9D2FB88DA1}" type="slidenum">
              <a:rPr lang="en-US" smtClean="0"/>
              <a:t>34</a:t>
            </a:fld>
            <a:endParaRPr lang="en-US"/>
          </a:p>
        </p:txBody>
      </p:sp>
    </p:spTree>
    <p:extLst>
      <p:ext uri="{BB962C8B-B14F-4D97-AF65-F5344CB8AC3E}">
        <p14:creationId xmlns:p14="http://schemas.microsoft.com/office/powerpoint/2010/main" val="5201790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2388" y="255494"/>
            <a:ext cx="11071412" cy="6602506"/>
          </a:xfrm>
        </p:spPr>
        <p:txBody>
          <a:bodyPr>
            <a:normAutofit fontScale="92500" lnSpcReduction="10000"/>
          </a:bodyPr>
          <a:lstStyle/>
          <a:p>
            <a:r>
              <a:rPr lang="en-US" dirty="0" smtClean="0"/>
              <a:t>Below the style rule you just added, add the following two style rules to float the article and figure box side-by-side, with each one taking up about half of the width of the story section:</a:t>
            </a:r>
          </a:p>
          <a:p>
            <a:pPr marL="914400" lvl="2" indent="0">
              <a:buNone/>
            </a:pPr>
            <a:r>
              <a:rPr lang="en-US" sz="2600" i="1" dirty="0" smtClean="0"/>
              <a:t>/* Article styles */</a:t>
            </a:r>
          </a:p>
          <a:p>
            <a:pPr marL="914400" lvl="2" indent="0">
              <a:buNone/>
            </a:pPr>
            <a:r>
              <a:rPr lang="en-US" sz="2600" i="1" dirty="0" smtClean="0"/>
              <a:t>#story article {</a:t>
            </a:r>
          </a:p>
          <a:p>
            <a:pPr marL="914400" lvl="2" indent="0">
              <a:buNone/>
            </a:pPr>
            <a:r>
              <a:rPr lang="en-US" sz="2600" i="1" dirty="0" smtClean="0"/>
              <a:t>border-right: 1px solid black;</a:t>
            </a:r>
          </a:p>
          <a:p>
            <a:pPr marL="914400" lvl="2" indent="0">
              <a:buNone/>
            </a:pPr>
            <a:r>
              <a:rPr lang="en-US" sz="2600" i="1" dirty="0" smtClean="0"/>
              <a:t>float: left;</a:t>
            </a:r>
          </a:p>
          <a:p>
            <a:pPr marL="914400" lvl="2" indent="0">
              <a:buNone/>
            </a:pPr>
            <a:r>
              <a:rPr lang="en-US" sz="2600" i="1" dirty="0" smtClean="0"/>
              <a:t>width: 50%;</a:t>
            </a:r>
          </a:p>
          <a:p>
            <a:pPr marL="914400" lvl="2" indent="0">
              <a:buNone/>
            </a:pPr>
            <a:r>
              <a:rPr lang="en-US" sz="2600" i="1" dirty="0" smtClean="0"/>
              <a:t>}</a:t>
            </a:r>
          </a:p>
          <a:p>
            <a:pPr marL="914400" lvl="2" indent="0">
              <a:buNone/>
            </a:pPr>
            <a:endParaRPr lang="en-US" sz="2600" i="1" dirty="0" smtClean="0"/>
          </a:p>
          <a:p>
            <a:pPr marL="914400" lvl="2" indent="0">
              <a:buNone/>
            </a:pPr>
            <a:r>
              <a:rPr lang="en-US" sz="2600" i="1" dirty="0" smtClean="0"/>
              <a:t>/* Figure box styles */</a:t>
            </a:r>
          </a:p>
          <a:p>
            <a:pPr marL="914400" lvl="2" indent="0">
              <a:buNone/>
            </a:pPr>
            <a:r>
              <a:rPr lang="en-US" sz="2600" i="1" dirty="0" smtClean="0"/>
              <a:t>#story figure {</a:t>
            </a:r>
          </a:p>
          <a:p>
            <a:pPr marL="914400" lvl="2" indent="0">
              <a:buNone/>
            </a:pPr>
            <a:r>
              <a:rPr lang="en-US" sz="2600" i="1" dirty="0" smtClean="0"/>
              <a:t>float: left;</a:t>
            </a:r>
          </a:p>
          <a:p>
            <a:pPr marL="914400" lvl="2" indent="0">
              <a:buNone/>
            </a:pPr>
            <a:r>
              <a:rPr lang="en-US" sz="2600" i="1" dirty="0" smtClean="0"/>
              <a:t>width: 49%;</a:t>
            </a:r>
          </a:p>
          <a:p>
            <a:pPr marL="914400" lvl="2" indent="0">
              <a:buNone/>
            </a:pPr>
            <a:r>
              <a:rPr lang="en-US" sz="2600" i="1" dirty="0" smtClean="0"/>
              <a:t>}</a:t>
            </a:r>
          </a:p>
          <a:p>
            <a:pPr marL="228600" lvl="2"/>
            <a:r>
              <a:rPr lang="en-US" sz="2800" dirty="0"/>
              <a:t>Save your changes to the file and then reload cycle.htm in your Web browser</a:t>
            </a:r>
            <a:r>
              <a:rPr lang="en-US" sz="2800" dirty="0" smtClean="0"/>
              <a:t>. The </a:t>
            </a:r>
            <a:r>
              <a:rPr lang="en-US" sz="2800" dirty="0"/>
              <a:t>placement of the story section as well as the Rim Rock </a:t>
            </a:r>
            <a:r>
              <a:rPr lang="en-US" sz="2800" dirty="0" smtClean="0"/>
              <a:t>Drive article </a:t>
            </a:r>
            <a:r>
              <a:rPr lang="en-US" sz="2800" dirty="0"/>
              <a:t>and figure box within it.</a:t>
            </a:r>
          </a:p>
        </p:txBody>
      </p:sp>
      <p:sp>
        <p:nvSpPr>
          <p:cNvPr id="4" name="Slide Number Placeholder 3"/>
          <p:cNvSpPr>
            <a:spLocks noGrp="1"/>
          </p:cNvSpPr>
          <p:nvPr>
            <p:ph type="sldNum" sz="quarter" idx="12"/>
          </p:nvPr>
        </p:nvSpPr>
        <p:spPr/>
        <p:txBody>
          <a:bodyPr/>
          <a:lstStyle/>
          <a:p>
            <a:fld id="{245C5324-D948-494C-9A9D-3F9D2FB88DA1}" type="slidenum">
              <a:rPr lang="en-US" smtClean="0"/>
              <a:t>35</a:t>
            </a:fld>
            <a:endParaRPr lang="en-US"/>
          </a:p>
        </p:txBody>
      </p:sp>
    </p:spTree>
    <p:extLst>
      <p:ext uri="{BB962C8B-B14F-4D97-AF65-F5344CB8AC3E}">
        <p14:creationId xmlns:p14="http://schemas.microsoft.com/office/powerpoint/2010/main" val="11382541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33750" t="16401" r="18934" b="5748"/>
          <a:stretch/>
        </p:blipFill>
        <p:spPr>
          <a:xfrm>
            <a:off x="2454088" y="201705"/>
            <a:ext cx="7283823" cy="6451872"/>
          </a:xfrm>
          <a:prstGeom prst="rect">
            <a:avLst/>
          </a:prstGeom>
          <a:ln>
            <a:solidFill>
              <a:schemeClr val="tx1"/>
            </a:solidFill>
          </a:ln>
        </p:spPr>
      </p:pic>
      <p:sp>
        <p:nvSpPr>
          <p:cNvPr id="6" name="Slide Number Placeholder 5"/>
          <p:cNvSpPr>
            <a:spLocks noGrp="1"/>
          </p:cNvSpPr>
          <p:nvPr>
            <p:ph type="sldNum" sz="quarter" idx="12"/>
          </p:nvPr>
        </p:nvSpPr>
        <p:spPr/>
        <p:txBody>
          <a:bodyPr/>
          <a:lstStyle/>
          <a:p>
            <a:fld id="{245C5324-D948-494C-9A9D-3F9D2FB88DA1}" type="slidenum">
              <a:rPr lang="en-US" smtClean="0"/>
              <a:t>36</a:t>
            </a:fld>
            <a:endParaRPr lang="en-US"/>
          </a:p>
        </p:txBody>
      </p:sp>
    </p:spTree>
    <p:extLst>
      <p:ext uri="{BB962C8B-B14F-4D97-AF65-F5344CB8AC3E}">
        <p14:creationId xmlns:p14="http://schemas.microsoft.com/office/powerpoint/2010/main" val="2671410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3079"/>
            <a:ext cx="10515600" cy="791322"/>
          </a:xfrm>
        </p:spPr>
        <p:txBody>
          <a:bodyPr/>
          <a:lstStyle/>
          <a:p>
            <a:r>
              <a:rPr lang="en-US" dirty="0"/>
              <a:t>F</a:t>
            </a:r>
            <a:r>
              <a:rPr lang="en-US" dirty="0" smtClean="0"/>
              <a:t>ormat the article heading</a:t>
            </a:r>
            <a:endParaRPr lang="en-US" dirty="0"/>
          </a:p>
        </p:txBody>
      </p:sp>
      <p:sp>
        <p:nvSpPr>
          <p:cNvPr id="3" name="Content Placeholder 2"/>
          <p:cNvSpPr>
            <a:spLocks noGrp="1"/>
          </p:cNvSpPr>
          <p:nvPr>
            <p:ph idx="1"/>
          </p:nvPr>
        </p:nvSpPr>
        <p:spPr>
          <a:xfrm>
            <a:off x="838200" y="914400"/>
            <a:ext cx="10515600" cy="5943599"/>
          </a:xfrm>
        </p:spPr>
        <p:txBody>
          <a:bodyPr>
            <a:normAutofit fontScale="92500" lnSpcReduction="10000"/>
          </a:bodyPr>
          <a:lstStyle/>
          <a:p>
            <a:r>
              <a:rPr lang="en-US" dirty="0" smtClean="0"/>
              <a:t>Return to the </a:t>
            </a:r>
            <a:r>
              <a:rPr lang="en-US" b="1" dirty="0" smtClean="0"/>
              <a:t>cp_styles.css</a:t>
            </a:r>
            <a:r>
              <a:rPr lang="en-US" dirty="0" smtClean="0"/>
              <a:t> file in your text editor. Directly below the style rule for the story article selector, insert the following rules to format the size, background, and text of the article heading group:</a:t>
            </a:r>
          </a:p>
          <a:p>
            <a:pPr marL="914400" lvl="2" indent="0">
              <a:buNone/>
            </a:pPr>
            <a:r>
              <a:rPr lang="en-US" sz="2400" i="1" dirty="0" smtClean="0"/>
              <a:t>#story article </a:t>
            </a:r>
            <a:r>
              <a:rPr lang="en-US" sz="2400" i="1" dirty="0" err="1" smtClean="0"/>
              <a:t>hgroup</a:t>
            </a:r>
            <a:r>
              <a:rPr lang="en-US" sz="2400" i="1" dirty="0" smtClean="0"/>
              <a:t> {</a:t>
            </a:r>
          </a:p>
          <a:p>
            <a:pPr marL="914400" lvl="2" indent="0">
              <a:buNone/>
            </a:pPr>
            <a:r>
              <a:rPr lang="en-US" sz="2400" i="1" dirty="0" smtClean="0"/>
              <a:t>background: </a:t>
            </a:r>
            <a:r>
              <a:rPr lang="en-US" sz="2400" i="1" dirty="0" err="1" smtClean="0"/>
              <a:t>rgb</a:t>
            </a:r>
            <a:r>
              <a:rPr lang="en-US" sz="2400" i="1" dirty="0" smtClean="0"/>
              <a:t>(97, 30, 2) </a:t>
            </a:r>
            <a:r>
              <a:rPr lang="en-US" sz="2400" i="1" dirty="0" err="1" smtClean="0"/>
              <a:t>url</a:t>
            </a:r>
            <a:r>
              <a:rPr lang="en-US" sz="2400" i="1" dirty="0" smtClean="0"/>
              <a:t>(rawlings.png) bottom right no-repeat;</a:t>
            </a:r>
          </a:p>
          <a:p>
            <a:pPr marL="914400" lvl="2" indent="0">
              <a:buNone/>
            </a:pPr>
            <a:endParaRPr lang="en-US" sz="2400" i="1" dirty="0" smtClean="0"/>
          </a:p>
          <a:p>
            <a:pPr marL="914400" lvl="2" indent="0">
              <a:buNone/>
            </a:pPr>
            <a:r>
              <a:rPr lang="en-US" sz="2400" i="1" dirty="0" smtClean="0"/>
              <a:t>-o-background-size: contain;</a:t>
            </a:r>
          </a:p>
          <a:p>
            <a:pPr marL="914400" lvl="2" indent="0">
              <a:buNone/>
            </a:pPr>
            <a:r>
              <a:rPr lang="en-US" sz="2400" i="1" dirty="0" smtClean="0"/>
              <a:t>-</a:t>
            </a:r>
            <a:r>
              <a:rPr lang="en-US" sz="2400" i="1" dirty="0" err="1" smtClean="0"/>
              <a:t>moz</a:t>
            </a:r>
            <a:r>
              <a:rPr lang="en-US" sz="2400" i="1" dirty="0" smtClean="0"/>
              <a:t>-background-size: contain;</a:t>
            </a:r>
          </a:p>
          <a:p>
            <a:pPr marL="914400" lvl="2" indent="0">
              <a:buNone/>
            </a:pPr>
            <a:r>
              <a:rPr lang="en-US" sz="2400" i="1" dirty="0" smtClean="0"/>
              <a:t>-</a:t>
            </a:r>
            <a:r>
              <a:rPr lang="en-US" sz="2400" i="1" dirty="0" err="1" smtClean="0"/>
              <a:t>webkit</a:t>
            </a:r>
            <a:r>
              <a:rPr lang="en-US" sz="2400" i="1" dirty="0" smtClean="0"/>
              <a:t>-background-size: contain;</a:t>
            </a:r>
          </a:p>
          <a:p>
            <a:pPr marL="914400" lvl="2" indent="0">
              <a:buNone/>
            </a:pPr>
            <a:r>
              <a:rPr lang="en-US" sz="2400" i="1" dirty="0" smtClean="0"/>
              <a:t>background-size: contain;</a:t>
            </a:r>
          </a:p>
          <a:p>
            <a:pPr marL="914400" lvl="2" indent="0">
              <a:buNone/>
            </a:pPr>
            <a:endParaRPr lang="en-US" sz="2400" i="1" dirty="0" smtClean="0"/>
          </a:p>
          <a:p>
            <a:pPr marL="914400" lvl="2" indent="0">
              <a:buNone/>
            </a:pPr>
            <a:r>
              <a:rPr lang="en-US" sz="2400" i="1" dirty="0" smtClean="0"/>
              <a:t>color: </a:t>
            </a:r>
            <a:r>
              <a:rPr lang="en-US" sz="2400" i="1" dirty="0" err="1" smtClean="0"/>
              <a:t>rgb</a:t>
            </a:r>
            <a:r>
              <a:rPr lang="en-US" sz="2400" i="1" dirty="0" smtClean="0"/>
              <a:t>(145, 98, 78);</a:t>
            </a:r>
          </a:p>
          <a:p>
            <a:pPr marL="914400" lvl="2" indent="0">
              <a:buNone/>
            </a:pPr>
            <a:r>
              <a:rPr lang="en-US" sz="2400" i="1" dirty="0" smtClean="0"/>
              <a:t>color: </a:t>
            </a:r>
            <a:r>
              <a:rPr lang="en-US" sz="2400" i="1" dirty="0" err="1" smtClean="0"/>
              <a:t>rgba</a:t>
            </a:r>
            <a:r>
              <a:rPr lang="en-US" sz="2400" i="1" dirty="0" smtClean="0"/>
              <a:t>(255, 255, 255, 0.3);</a:t>
            </a:r>
          </a:p>
          <a:p>
            <a:pPr marL="914400" lvl="2" indent="0">
              <a:buNone/>
            </a:pPr>
            <a:endParaRPr lang="en-US" sz="2400" i="1" dirty="0" smtClean="0"/>
          </a:p>
          <a:p>
            <a:pPr marL="914400" lvl="2" indent="0">
              <a:buNone/>
            </a:pPr>
            <a:r>
              <a:rPr lang="en-US" sz="2400" i="1" dirty="0" smtClean="0"/>
              <a:t>height: 90px;</a:t>
            </a:r>
          </a:p>
          <a:p>
            <a:pPr marL="914400" lvl="2" indent="0">
              <a:buNone/>
            </a:pPr>
            <a:r>
              <a:rPr lang="en-US" sz="2400" i="1" dirty="0" smtClean="0"/>
              <a:t>text-indent: 10px;</a:t>
            </a:r>
          </a:p>
          <a:p>
            <a:pPr marL="914400" lvl="2" indent="0">
              <a:buNone/>
            </a:pPr>
            <a:r>
              <a:rPr lang="en-US" sz="2400" i="1" dirty="0" smtClean="0"/>
              <a:t>}</a:t>
            </a:r>
            <a:endParaRPr lang="en-US" sz="2400" i="1" dirty="0"/>
          </a:p>
        </p:txBody>
      </p:sp>
      <p:sp>
        <p:nvSpPr>
          <p:cNvPr id="4" name="Slide Number Placeholder 3"/>
          <p:cNvSpPr>
            <a:spLocks noGrp="1"/>
          </p:cNvSpPr>
          <p:nvPr>
            <p:ph type="sldNum" sz="quarter" idx="12"/>
          </p:nvPr>
        </p:nvSpPr>
        <p:spPr/>
        <p:txBody>
          <a:bodyPr/>
          <a:lstStyle/>
          <a:p>
            <a:fld id="{245C5324-D948-494C-9A9D-3F9D2FB88DA1}" type="slidenum">
              <a:rPr lang="en-US" smtClean="0"/>
              <a:t>37</a:t>
            </a:fld>
            <a:endParaRPr lang="en-US"/>
          </a:p>
        </p:txBody>
      </p:sp>
    </p:spTree>
    <p:extLst>
      <p:ext uri="{BB962C8B-B14F-4D97-AF65-F5344CB8AC3E}">
        <p14:creationId xmlns:p14="http://schemas.microsoft.com/office/powerpoint/2010/main" val="10389519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01706"/>
            <a:ext cx="10515600" cy="6521823"/>
          </a:xfrm>
        </p:spPr>
        <p:txBody>
          <a:bodyPr>
            <a:normAutofit/>
          </a:bodyPr>
          <a:lstStyle/>
          <a:p>
            <a:r>
              <a:rPr lang="en-US" dirty="0" smtClean="0"/>
              <a:t>Set the size of the h1 heading in the article to 158% of the default font size, and set the kerning to 3 pixels by adding the following rule directly below the rule you created in Step 1:</a:t>
            </a:r>
          </a:p>
          <a:p>
            <a:pPr marL="914400" lvl="2" indent="0">
              <a:buNone/>
            </a:pPr>
            <a:r>
              <a:rPr lang="en-US" sz="2800" i="1" dirty="0" smtClean="0"/>
              <a:t>#story article </a:t>
            </a:r>
            <a:r>
              <a:rPr lang="en-US" sz="2800" i="1" dirty="0" err="1" smtClean="0"/>
              <a:t>hgroup</a:t>
            </a:r>
            <a:r>
              <a:rPr lang="en-US" sz="2800" i="1" dirty="0" smtClean="0"/>
              <a:t> h1 {</a:t>
            </a:r>
          </a:p>
          <a:p>
            <a:pPr marL="1371600" lvl="3" indent="0">
              <a:buNone/>
            </a:pPr>
            <a:r>
              <a:rPr lang="en-US" sz="2800" i="1" dirty="0" smtClean="0"/>
              <a:t>font-size: 158%;</a:t>
            </a:r>
          </a:p>
          <a:p>
            <a:pPr marL="1371600" lvl="3" indent="0">
              <a:buNone/>
            </a:pPr>
            <a:r>
              <a:rPr lang="en-US" sz="2800" i="1" dirty="0" smtClean="0"/>
              <a:t>letter-spacing: 3px;</a:t>
            </a:r>
          </a:p>
          <a:p>
            <a:pPr marL="914400" lvl="2" indent="0">
              <a:buNone/>
            </a:pPr>
            <a:r>
              <a:rPr lang="en-US" sz="2800" i="1" dirty="0" smtClean="0"/>
              <a:t>}</a:t>
            </a:r>
          </a:p>
          <a:p>
            <a:r>
              <a:rPr lang="en-US" dirty="0" smtClean="0"/>
              <a:t>Finally, set the size of the h2 headings to 105% of the default font size by adding the following style rule directly below the rule you created in Step 2:</a:t>
            </a:r>
          </a:p>
          <a:p>
            <a:pPr marL="914400" lvl="2" indent="0">
              <a:buNone/>
            </a:pPr>
            <a:r>
              <a:rPr lang="en-US" sz="2800" i="1" dirty="0" smtClean="0"/>
              <a:t>#story article </a:t>
            </a:r>
            <a:r>
              <a:rPr lang="en-US" sz="2800" i="1" dirty="0" err="1" smtClean="0"/>
              <a:t>hgroup</a:t>
            </a:r>
            <a:r>
              <a:rPr lang="en-US" sz="2800" i="1" dirty="0" smtClean="0"/>
              <a:t> h2 {</a:t>
            </a:r>
          </a:p>
          <a:p>
            <a:pPr marL="914400" lvl="2" indent="0">
              <a:buNone/>
            </a:pPr>
            <a:r>
              <a:rPr lang="en-US" sz="2800" i="1" dirty="0" smtClean="0"/>
              <a:t>	font-size: 105%;</a:t>
            </a:r>
          </a:p>
          <a:p>
            <a:pPr marL="914400" lvl="2" indent="0">
              <a:buNone/>
            </a:pPr>
            <a:r>
              <a:rPr lang="en-US" sz="2800" i="1" dirty="0" smtClean="0"/>
              <a:t>}</a:t>
            </a:r>
          </a:p>
          <a:p>
            <a:pPr marL="228600" lvl="2"/>
            <a:r>
              <a:rPr lang="en-US" sz="2800" dirty="0" smtClean="0"/>
              <a:t>Save your changes to the file and reload </a:t>
            </a:r>
            <a:r>
              <a:rPr lang="en-US" sz="2800" b="1" dirty="0" smtClean="0"/>
              <a:t>cycle.htm</a:t>
            </a:r>
            <a:r>
              <a:rPr lang="en-US" sz="2800" dirty="0" smtClean="0"/>
              <a:t> in your Web browser.</a:t>
            </a:r>
            <a:endParaRPr lang="en-US" sz="2800" dirty="0"/>
          </a:p>
        </p:txBody>
      </p:sp>
      <p:sp>
        <p:nvSpPr>
          <p:cNvPr id="4" name="Slide Number Placeholder 3"/>
          <p:cNvSpPr>
            <a:spLocks noGrp="1"/>
          </p:cNvSpPr>
          <p:nvPr>
            <p:ph type="sldNum" sz="quarter" idx="12"/>
          </p:nvPr>
        </p:nvSpPr>
        <p:spPr/>
        <p:txBody>
          <a:bodyPr/>
          <a:lstStyle/>
          <a:p>
            <a:fld id="{245C5324-D948-494C-9A9D-3F9D2FB88DA1}" type="slidenum">
              <a:rPr lang="en-US" smtClean="0"/>
              <a:t>38</a:t>
            </a:fld>
            <a:endParaRPr lang="en-US"/>
          </a:p>
        </p:txBody>
      </p:sp>
    </p:spTree>
    <p:extLst>
      <p:ext uri="{BB962C8B-B14F-4D97-AF65-F5344CB8AC3E}">
        <p14:creationId xmlns:p14="http://schemas.microsoft.com/office/powerpoint/2010/main" val="33644166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6"/>
            <a:ext cx="10515600" cy="683746"/>
          </a:xfrm>
        </p:spPr>
        <p:txBody>
          <a:bodyPr>
            <a:normAutofit fontScale="90000"/>
          </a:bodyPr>
          <a:lstStyle/>
          <a:p>
            <a:r>
              <a:rPr lang="en-US" dirty="0"/>
              <a:t>F</a:t>
            </a:r>
            <a:r>
              <a:rPr lang="en-US" dirty="0" smtClean="0"/>
              <a:t>ormat the paragraph and list items</a:t>
            </a:r>
            <a:endParaRPr lang="en-US" dirty="0"/>
          </a:p>
        </p:txBody>
      </p:sp>
      <p:sp>
        <p:nvSpPr>
          <p:cNvPr id="3" name="Content Placeholder 2"/>
          <p:cNvSpPr>
            <a:spLocks noGrp="1"/>
          </p:cNvSpPr>
          <p:nvPr>
            <p:ph idx="1"/>
          </p:nvPr>
        </p:nvSpPr>
        <p:spPr>
          <a:xfrm>
            <a:off x="201706" y="820272"/>
            <a:ext cx="6427695" cy="6037728"/>
          </a:xfrm>
        </p:spPr>
        <p:txBody>
          <a:bodyPr>
            <a:normAutofit fontScale="92500" lnSpcReduction="20000"/>
          </a:bodyPr>
          <a:lstStyle/>
          <a:p>
            <a:r>
              <a:rPr lang="en-US" dirty="0" smtClean="0"/>
              <a:t>Return to the </a:t>
            </a:r>
            <a:r>
              <a:rPr lang="en-US" b="1" dirty="0" smtClean="0"/>
              <a:t>cp_styles.css</a:t>
            </a:r>
            <a:r>
              <a:rPr lang="en-US" dirty="0" smtClean="0"/>
              <a:t> file in your text editor. Directly below the style rule for the h2 heading you created in the last set of steps, add the following rules:</a:t>
            </a:r>
          </a:p>
          <a:p>
            <a:pPr marL="914400" lvl="2" indent="0">
              <a:buNone/>
            </a:pPr>
            <a:r>
              <a:rPr lang="en-US" sz="2600" i="1" dirty="0" smtClean="0"/>
              <a:t>#story article p {</a:t>
            </a:r>
          </a:p>
          <a:p>
            <a:pPr marL="1828800" lvl="4" indent="0">
              <a:buNone/>
            </a:pPr>
            <a:r>
              <a:rPr lang="en-US" sz="2600" i="1" dirty="0" smtClean="0"/>
              <a:t>font-size: 80%;</a:t>
            </a:r>
          </a:p>
          <a:p>
            <a:pPr marL="1828800" lvl="4" indent="0">
              <a:buNone/>
            </a:pPr>
            <a:r>
              <a:rPr lang="en-US" sz="2600" i="1" dirty="0" smtClean="0"/>
              <a:t>margin: 10px;</a:t>
            </a:r>
          </a:p>
          <a:p>
            <a:pPr marL="914400" lvl="2" indent="0">
              <a:buNone/>
            </a:pPr>
            <a:r>
              <a:rPr lang="en-US" sz="2600" i="1" dirty="0" smtClean="0"/>
              <a:t>}</a:t>
            </a:r>
          </a:p>
          <a:p>
            <a:pPr marL="914400" lvl="2" indent="0">
              <a:buNone/>
            </a:pPr>
            <a:r>
              <a:rPr lang="en-US" sz="2600" i="1" dirty="0" smtClean="0"/>
              <a:t>#story article </a:t>
            </a:r>
            <a:r>
              <a:rPr lang="en-US" sz="2600" i="1" dirty="0" err="1" smtClean="0"/>
              <a:t>ul</a:t>
            </a:r>
            <a:r>
              <a:rPr lang="en-US" sz="2600" i="1" dirty="0" smtClean="0"/>
              <a:t> li {</a:t>
            </a:r>
          </a:p>
          <a:p>
            <a:pPr marL="1828800" lvl="4" indent="0">
              <a:buNone/>
            </a:pPr>
            <a:r>
              <a:rPr lang="en-US" sz="2600" i="1" dirty="0" smtClean="0"/>
              <a:t>font-size: 80%;</a:t>
            </a:r>
          </a:p>
          <a:p>
            <a:pPr marL="1828800" lvl="4" indent="0">
              <a:buNone/>
            </a:pPr>
            <a:r>
              <a:rPr lang="en-US" sz="2600" i="1" dirty="0" smtClean="0"/>
              <a:t>margin: 15px 25px;</a:t>
            </a:r>
          </a:p>
          <a:p>
            <a:pPr marL="914400" lvl="2" indent="0">
              <a:buNone/>
            </a:pPr>
            <a:r>
              <a:rPr lang="en-US" sz="2600" i="1" dirty="0" smtClean="0"/>
              <a:t>}</a:t>
            </a:r>
          </a:p>
          <a:p>
            <a:pPr marL="914400" lvl="2" indent="0">
              <a:buNone/>
            </a:pPr>
            <a:r>
              <a:rPr lang="en-US" sz="2600" i="1" dirty="0" smtClean="0"/>
              <a:t>#story article </a:t>
            </a:r>
            <a:r>
              <a:rPr lang="en-US" sz="2600" i="1" dirty="0" err="1" smtClean="0"/>
              <a:t>ul</a:t>
            </a:r>
            <a:r>
              <a:rPr lang="en-US" sz="2600" i="1" dirty="0" smtClean="0"/>
              <a:t> li strong {</a:t>
            </a:r>
          </a:p>
          <a:p>
            <a:pPr marL="914400" lvl="2" indent="0">
              <a:buNone/>
            </a:pPr>
            <a:r>
              <a:rPr lang="en-US" sz="2600" i="1" dirty="0" smtClean="0"/>
              <a:t>	font-weight: bold;</a:t>
            </a:r>
          </a:p>
          <a:p>
            <a:pPr marL="914400" lvl="2" indent="0">
              <a:buNone/>
            </a:pPr>
            <a:r>
              <a:rPr lang="en-US" sz="2600" i="1" dirty="0" smtClean="0"/>
              <a:t>}</a:t>
            </a:r>
          </a:p>
          <a:p>
            <a:r>
              <a:rPr lang="en-US" dirty="0" smtClean="0"/>
              <a:t>Save your changes and reload </a:t>
            </a:r>
            <a:r>
              <a:rPr lang="en-US" b="1" dirty="0" smtClean="0"/>
              <a:t>cycle.htm</a:t>
            </a:r>
            <a:r>
              <a:rPr lang="en-US" dirty="0" smtClean="0"/>
              <a:t> in your Web browser. The final format of the article heading and text.</a:t>
            </a:r>
            <a:endParaRPr lang="en-US" dirty="0"/>
          </a:p>
        </p:txBody>
      </p:sp>
      <p:pic>
        <p:nvPicPr>
          <p:cNvPr id="4" name="Picture 3" descr="Cycle Pathology - Mozilla Firefox"/>
          <p:cNvPicPr>
            <a:picLocks noChangeAspect="1"/>
          </p:cNvPicPr>
          <p:nvPr/>
        </p:nvPicPr>
        <p:blipFill rotWithShape="1">
          <a:blip r:embed="rId2">
            <a:extLst>
              <a:ext uri="{28A0092B-C50C-407E-A947-70E740481C1C}">
                <a14:useLocalDpi xmlns:a14="http://schemas.microsoft.com/office/drawing/2010/main" val="0"/>
              </a:ext>
            </a:extLst>
          </a:blip>
          <a:srcRect l="31213" t="45493" r="37574" b="1240"/>
          <a:stretch/>
        </p:blipFill>
        <p:spPr>
          <a:xfrm>
            <a:off x="6629401" y="981637"/>
            <a:ext cx="5351929" cy="4916967"/>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245C5324-D948-494C-9A9D-3F9D2FB88DA1}" type="slidenum">
              <a:rPr lang="en-US" smtClean="0"/>
              <a:t>39</a:t>
            </a:fld>
            <a:endParaRPr lang="en-US"/>
          </a:p>
        </p:txBody>
      </p:sp>
    </p:spTree>
    <p:extLst>
      <p:ext uri="{BB962C8B-B14F-4D97-AF65-F5344CB8AC3E}">
        <p14:creationId xmlns:p14="http://schemas.microsoft.com/office/powerpoint/2010/main" val="4403875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5451"/>
          </a:xfrm>
        </p:spPr>
        <p:txBody>
          <a:bodyPr/>
          <a:lstStyle/>
          <a:p>
            <a:r>
              <a:rPr lang="en-US" dirty="0" smtClean="0"/>
              <a:t>Starting data files</a:t>
            </a:r>
            <a:endParaRPr lang="en-US" dirty="0"/>
          </a:p>
        </p:txBody>
      </p:sp>
      <p:sp>
        <p:nvSpPr>
          <p:cNvPr id="3" name="Content Placeholder 2"/>
          <p:cNvSpPr>
            <a:spLocks noGrp="1"/>
          </p:cNvSpPr>
          <p:nvPr>
            <p:ph idx="1"/>
          </p:nvPr>
        </p:nvSpPr>
        <p:spPr>
          <a:xfrm>
            <a:off x="838200" y="1748118"/>
            <a:ext cx="10515600" cy="4428845"/>
          </a:xfrm>
        </p:spPr>
        <p:txBody>
          <a:bodyPr/>
          <a:lstStyle/>
          <a:p>
            <a:r>
              <a:rPr lang="en-US" dirty="0" smtClean="0"/>
              <a:t>Use your text editor to open the </a:t>
            </a:r>
            <a:r>
              <a:rPr lang="en-US" b="1" dirty="0" smtClean="0"/>
              <a:t>cycletxt.htm</a:t>
            </a:r>
            <a:r>
              <a:rPr lang="en-US" dirty="0" smtClean="0"/>
              <a:t> file from the tutorial.04/tutorial folder. Enter your name and the date in the comment section of the file, and then save it as </a:t>
            </a:r>
            <a:r>
              <a:rPr lang="en-US" b="1" dirty="0" smtClean="0"/>
              <a:t>cycle.htm</a:t>
            </a:r>
            <a:r>
              <a:rPr lang="en-US" dirty="0" smtClean="0"/>
              <a:t>.</a:t>
            </a:r>
          </a:p>
          <a:p>
            <a:r>
              <a:rPr lang="en-US" dirty="0" smtClean="0"/>
              <a:t>Take some time to review the content and structure of the cycle.htm file in your text editor.</a:t>
            </a:r>
          </a:p>
          <a:p>
            <a:r>
              <a:rPr lang="en-US" dirty="0" smtClean="0"/>
              <a:t>Open the </a:t>
            </a:r>
            <a:r>
              <a:rPr lang="en-US" b="1" dirty="0" smtClean="0"/>
              <a:t>cycle.htm</a:t>
            </a:r>
            <a:r>
              <a:rPr lang="en-US" dirty="0" smtClean="0"/>
              <a:t> file in your Web browser. Figure in next slide shows the current appearance of part of the page using one browser’s internal style sheet.</a:t>
            </a:r>
            <a:endParaRPr lang="en-US" dirty="0"/>
          </a:p>
        </p:txBody>
      </p:sp>
      <p:sp>
        <p:nvSpPr>
          <p:cNvPr id="4" name="Slide Number Placeholder 3"/>
          <p:cNvSpPr>
            <a:spLocks noGrp="1"/>
          </p:cNvSpPr>
          <p:nvPr>
            <p:ph type="sldNum" sz="quarter" idx="12"/>
          </p:nvPr>
        </p:nvSpPr>
        <p:spPr/>
        <p:txBody>
          <a:bodyPr/>
          <a:lstStyle/>
          <a:p>
            <a:fld id="{245C5324-D948-494C-9A9D-3F9D2FB88DA1}" type="slidenum">
              <a:rPr lang="en-US" smtClean="0"/>
              <a:t>4</a:t>
            </a:fld>
            <a:endParaRPr lang="en-US"/>
          </a:p>
        </p:txBody>
      </p:sp>
    </p:spTree>
    <p:extLst>
      <p:ext uri="{BB962C8B-B14F-4D97-AF65-F5344CB8AC3E}">
        <p14:creationId xmlns:p14="http://schemas.microsoft.com/office/powerpoint/2010/main" val="11159993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5"/>
            <a:ext cx="10515600" cy="845110"/>
          </a:xfrm>
        </p:spPr>
        <p:txBody>
          <a:bodyPr/>
          <a:lstStyle/>
          <a:p>
            <a:r>
              <a:rPr lang="en-US" dirty="0"/>
              <a:t>F</a:t>
            </a:r>
            <a:r>
              <a:rPr lang="en-US" dirty="0" smtClean="0"/>
              <a:t>ormat the figure box</a:t>
            </a:r>
            <a:endParaRPr lang="en-US" dirty="0"/>
          </a:p>
        </p:txBody>
      </p:sp>
      <p:sp>
        <p:nvSpPr>
          <p:cNvPr id="3" name="Content Placeholder 2"/>
          <p:cNvSpPr>
            <a:spLocks noGrp="1"/>
          </p:cNvSpPr>
          <p:nvPr>
            <p:ph idx="1"/>
          </p:nvPr>
        </p:nvSpPr>
        <p:spPr>
          <a:xfrm>
            <a:off x="107576" y="941294"/>
            <a:ext cx="6400800" cy="5916705"/>
          </a:xfrm>
        </p:spPr>
        <p:txBody>
          <a:bodyPr>
            <a:normAutofit fontScale="92500" lnSpcReduction="10000"/>
          </a:bodyPr>
          <a:lstStyle/>
          <a:p>
            <a:r>
              <a:rPr lang="en-US" dirty="0" smtClean="0"/>
              <a:t>Return to the </a:t>
            </a:r>
            <a:r>
              <a:rPr lang="en-US" b="1" dirty="0" smtClean="0"/>
              <a:t>cp_styles.css</a:t>
            </a:r>
            <a:r>
              <a:rPr lang="en-US" dirty="0" smtClean="0"/>
              <a:t> file in your text editor. At the bottom of the style sheet, insert the following rules:</a:t>
            </a:r>
          </a:p>
          <a:p>
            <a:pPr marL="914400" lvl="2" indent="0">
              <a:buNone/>
            </a:pPr>
            <a:r>
              <a:rPr lang="en-US" sz="2600" i="1" dirty="0" smtClean="0"/>
              <a:t>#story figure </a:t>
            </a:r>
            <a:r>
              <a:rPr lang="en-US" sz="2600" i="1" dirty="0" err="1" smtClean="0"/>
              <a:t>img</a:t>
            </a:r>
            <a:r>
              <a:rPr lang="en-US" sz="2600" i="1" dirty="0" smtClean="0"/>
              <a:t> {</a:t>
            </a:r>
          </a:p>
          <a:p>
            <a:pPr marL="1371600" lvl="3" indent="0">
              <a:buNone/>
            </a:pPr>
            <a:r>
              <a:rPr lang="en-US" sz="2600" i="1" dirty="0" smtClean="0"/>
              <a:t>border: 5px inset </a:t>
            </a:r>
            <a:r>
              <a:rPr lang="en-US" sz="2600" i="1" dirty="0" err="1" smtClean="0"/>
              <a:t>rgb</a:t>
            </a:r>
            <a:r>
              <a:rPr lang="en-US" sz="2600" i="1" dirty="0" smtClean="0"/>
              <a:t>(227, 168, 145);</a:t>
            </a:r>
          </a:p>
          <a:p>
            <a:pPr marL="1371600" lvl="3" indent="0">
              <a:buNone/>
            </a:pPr>
            <a:r>
              <a:rPr lang="en-US" sz="2600" i="1" dirty="0" smtClean="0"/>
              <a:t>display: block;</a:t>
            </a:r>
          </a:p>
          <a:p>
            <a:pPr marL="1371600" lvl="3" indent="0">
              <a:buNone/>
            </a:pPr>
            <a:r>
              <a:rPr lang="en-US" sz="2600" i="1" dirty="0" smtClean="0"/>
              <a:t>margin: 30px auto 10px;</a:t>
            </a:r>
          </a:p>
          <a:p>
            <a:pPr marL="1371600" lvl="3" indent="0">
              <a:buNone/>
            </a:pPr>
            <a:r>
              <a:rPr lang="en-US" sz="2600" i="1" dirty="0" smtClean="0"/>
              <a:t>width: 80%;</a:t>
            </a:r>
          </a:p>
          <a:p>
            <a:pPr marL="914400" lvl="2" indent="0">
              <a:buNone/>
            </a:pPr>
            <a:r>
              <a:rPr lang="en-US" sz="2600" i="1" dirty="0" smtClean="0"/>
              <a:t>}</a:t>
            </a:r>
          </a:p>
          <a:p>
            <a:pPr marL="914400" lvl="2" indent="0">
              <a:buNone/>
            </a:pPr>
            <a:r>
              <a:rPr lang="en-US" sz="2600" i="1" dirty="0" smtClean="0"/>
              <a:t>#story figure </a:t>
            </a:r>
            <a:r>
              <a:rPr lang="en-US" sz="2600" i="1" dirty="0" err="1" smtClean="0"/>
              <a:t>figcaption</a:t>
            </a:r>
            <a:r>
              <a:rPr lang="en-US" sz="2600" i="1" dirty="0" smtClean="0"/>
              <a:t> {</a:t>
            </a:r>
          </a:p>
          <a:p>
            <a:pPr marL="1371600" lvl="3" indent="0">
              <a:buNone/>
            </a:pPr>
            <a:r>
              <a:rPr lang="en-US" sz="2600" i="1" dirty="0" smtClean="0"/>
              <a:t>font-size: 75%;</a:t>
            </a:r>
          </a:p>
          <a:p>
            <a:pPr marL="1371600" lvl="3" indent="0">
              <a:buNone/>
            </a:pPr>
            <a:r>
              <a:rPr lang="en-US" sz="2600" i="1" dirty="0" smtClean="0"/>
              <a:t>font-style: italic;</a:t>
            </a:r>
          </a:p>
          <a:p>
            <a:pPr marL="1371600" lvl="3" indent="0">
              <a:buNone/>
            </a:pPr>
            <a:r>
              <a:rPr lang="en-US" sz="2600" i="1" dirty="0" smtClean="0"/>
              <a:t>text-align: center;</a:t>
            </a:r>
          </a:p>
          <a:p>
            <a:pPr marL="914400" lvl="2" indent="0">
              <a:buNone/>
            </a:pPr>
            <a:r>
              <a:rPr lang="en-US" sz="2600" i="1" dirty="0" smtClean="0"/>
              <a:t>}</a:t>
            </a:r>
          </a:p>
          <a:p>
            <a:r>
              <a:rPr lang="en-US" dirty="0" smtClean="0"/>
              <a:t>Save your changes and then reload </a:t>
            </a:r>
            <a:r>
              <a:rPr lang="en-US" b="1" dirty="0" smtClean="0"/>
              <a:t>cycle.htm</a:t>
            </a:r>
            <a:r>
              <a:rPr lang="en-US" dirty="0" smtClean="0"/>
              <a:t> in your Web browser.</a:t>
            </a:r>
            <a:endParaRPr lang="en-US" dirty="0"/>
          </a:p>
        </p:txBody>
      </p:sp>
      <p:pic>
        <p:nvPicPr>
          <p:cNvPr id="4" name="Picture 3" descr="Cycle Pathology - Mozilla Firefox"/>
          <p:cNvPicPr>
            <a:picLocks noChangeAspect="1"/>
          </p:cNvPicPr>
          <p:nvPr/>
        </p:nvPicPr>
        <p:blipFill rotWithShape="1">
          <a:blip r:embed="rId2">
            <a:extLst>
              <a:ext uri="{28A0092B-C50C-407E-A947-70E740481C1C}">
                <a14:useLocalDpi xmlns:a14="http://schemas.microsoft.com/office/drawing/2010/main" val="0"/>
              </a:ext>
            </a:extLst>
          </a:blip>
          <a:srcRect l="63641" t="48156" r="8786" b="13532"/>
          <a:stretch/>
        </p:blipFill>
        <p:spPr>
          <a:xfrm>
            <a:off x="6347011" y="1035422"/>
            <a:ext cx="5680845" cy="4249272"/>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245C5324-D948-494C-9A9D-3F9D2FB88DA1}" type="slidenum">
              <a:rPr lang="en-US" smtClean="0"/>
              <a:t>40</a:t>
            </a:fld>
            <a:endParaRPr lang="en-US"/>
          </a:p>
        </p:txBody>
      </p:sp>
    </p:spTree>
    <p:extLst>
      <p:ext uri="{BB962C8B-B14F-4D97-AF65-F5344CB8AC3E}">
        <p14:creationId xmlns:p14="http://schemas.microsoft.com/office/powerpoint/2010/main" val="12171425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5"/>
            <a:ext cx="10515600" cy="791322"/>
          </a:xfrm>
        </p:spPr>
        <p:txBody>
          <a:bodyPr/>
          <a:lstStyle/>
          <a:p>
            <a:r>
              <a:rPr lang="en-US" dirty="0"/>
              <a:t>P</a:t>
            </a:r>
            <a:r>
              <a:rPr lang="en-US" dirty="0" smtClean="0"/>
              <a:t>lace the page header</a:t>
            </a:r>
            <a:endParaRPr lang="en-US" dirty="0"/>
          </a:p>
        </p:txBody>
      </p:sp>
      <p:sp>
        <p:nvSpPr>
          <p:cNvPr id="3" name="Content Placeholder 2"/>
          <p:cNvSpPr>
            <a:spLocks noGrp="1"/>
          </p:cNvSpPr>
          <p:nvPr>
            <p:ph idx="1"/>
          </p:nvPr>
        </p:nvSpPr>
        <p:spPr>
          <a:xfrm>
            <a:off x="838200" y="887506"/>
            <a:ext cx="10515600" cy="5970493"/>
          </a:xfrm>
        </p:spPr>
        <p:txBody>
          <a:bodyPr>
            <a:normAutofit lnSpcReduction="10000"/>
          </a:bodyPr>
          <a:lstStyle/>
          <a:p>
            <a:r>
              <a:rPr lang="en-US" dirty="0" smtClean="0"/>
              <a:t>Return to the </a:t>
            </a:r>
            <a:r>
              <a:rPr lang="en-US" b="1" dirty="0" smtClean="0"/>
              <a:t>cp_reset.css</a:t>
            </a:r>
            <a:r>
              <a:rPr lang="en-US" dirty="0" smtClean="0"/>
              <a:t> file in your text editor and remove the selector </a:t>
            </a:r>
            <a:r>
              <a:rPr lang="en-US" b="1" dirty="0" smtClean="0"/>
              <a:t>header</a:t>
            </a:r>
            <a:r>
              <a:rPr lang="en-US" dirty="0" smtClean="0"/>
              <a:t> and the comma that follows it from the style rule at the bottom of the file that hides the page elements. Save your changes to the file.</a:t>
            </a:r>
          </a:p>
          <a:p>
            <a:r>
              <a:rPr lang="en-US" dirty="0" smtClean="0"/>
              <a:t>Go to the </a:t>
            </a:r>
            <a:r>
              <a:rPr lang="en-US" b="1" dirty="0" smtClean="0"/>
              <a:t>cp_styles.css</a:t>
            </a:r>
            <a:r>
              <a:rPr lang="en-US" dirty="0" smtClean="0"/>
              <a:t> file in your text editor. Directly below the style rule for the body selector near the top of the page, insert the following style rule:</a:t>
            </a:r>
          </a:p>
          <a:p>
            <a:pPr marL="914400" lvl="2" indent="0">
              <a:buNone/>
            </a:pPr>
            <a:r>
              <a:rPr lang="en-US" sz="2400" i="1" dirty="0" smtClean="0"/>
              <a:t>/* Styles for the Page Header */</a:t>
            </a:r>
          </a:p>
          <a:p>
            <a:pPr marL="914400" lvl="2" indent="0">
              <a:buNone/>
            </a:pPr>
            <a:r>
              <a:rPr lang="en-US" sz="2400" i="1" dirty="0" smtClean="0"/>
              <a:t>header {</a:t>
            </a:r>
          </a:p>
          <a:p>
            <a:pPr marL="1371600" lvl="3" indent="0">
              <a:buNone/>
            </a:pPr>
            <a:r>
              <a:rPr lang="en-US" sz="2400" i="1" dirty="0" smtClean="0"/>
              <a:t>position: absolute;</a:t>
            </a:r>
          </a:p>
          <a:p>
            <a:pPr marL="1371600" lvl="3" indent="0">
              <a:buNone/>
            </a:pPr>
            <a:r>
              <a:rPr lang="en-US" sz="2400" i="1" dirty="0" smtClean="0"/>
              <a:t>top: 20px;</a:t>
            </a:r>
          </a:p>
          <a:p>
            <a:pPr marL="1371600" lvl="3" indent="0">
              <a:buNone/>
            </a:pPr>
            <a:r>
              <a:rPr lang="en-US" sz="2400" i="1" dirty="0" smtClean="0"/>
              <a:t>left: 20px;</a:t>
            </a:r>
          </a:p>
          <a:p>
            <a:pPr marL="914400" lvl="2" indent="0">
              <a:buNone/>
            </a:pPr>
            <a:r>
              <a:rPr lang="en-US" sz="2400" i="1" dirty="0" smtClean="0"/>
              <a:t>}</a:t>
            </a:r>
          </a:p>
          <a:p>
            <a:r>
              <a:rPr lang="en-US" dirty="0" smtClean="0"/>
              <a:t>Save your changes to the file and then reload </a:t>
            </a:r>
            <a:r>
              <a:rPr lang="en-US" b="1" dirty="0" smtClean="0"/>
              <a:t>cycle.htm</a:t>
            </a:r>
            <a:r>
              <a:rPr lang="en-US" dirty="0" smtClean="0"/>
              <a:t> in your Web browser. The graphic image for the Cycle Pathology logo appears in the top-left corner of the browser window.</a:t>
            </a:r>
            <a:endParaRPr lang="en-US" dirty="0"/>
          </a:p>
        </p:txBody>
      </p:sp>
      <p:sp>
        <p:nvSpPr>
          <p:cNvPr id="4" name="Slide Number Placeholder 3"/>
          <p:cNvSpPr>
            <a:spLocks noGrp="1"/>
          </p:cNvSpPr>
          <p:nvPr>
            <p:ph type="sldNum" sz="quarter" idx="12"/>
          </p:nvPr>
        </p:nvSpPr>
        <p:spPr/>
        <p:txBody>
          <a:bodyPr/>
          <a:lstStyle/>
          <a:p>
            <a:fld id="{245C5324-D948-494C-9A9D-3F9D2FB88DA1}" type="slidenum">
              <a:rPr lang="en-US" smtClean="0"/>
              <a:t>41</a:t>
            </a:fld>
            <a:endParaRPr lang="en-US"/>
          </a:p>
        </p:txBody>
      </p:sp>
    </p:spTree>
    <p:extLst>
      <p:ext uri="{BB962C8B-B14F-4D97-AF65-F5344CB8AC3E}">
        <p14:creationId xmlns:p14="http://schemas.microsoft.com/office/powerpoint/2010/main" val="41537830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4"/>
            <a:ext cx="10515600" cy="777875"/>
          </a:xfrm>
        </p:spPr>
        <p:txBody>
          <a:bodyPr/>
          <a:lstStyle/>
          <a:p>
            <a:r>
              <a:rPr lang="en-US" dirty="0"/>
              <a:t>P</a:t>
            </a:r>
            <a:r>
              <a:rPr lang="en-US" dirty="0" smtClean="0"/>
              <a:t>lace the sidebar</a:t>
            </a:r>
            <a:endParaRPr lang="en-US" dirty="0"/>
          </a:p>
        </p:txBody>
      </p:sp>
      <p:sp>
        <p:nvSpPr>
          <p:cNvPr id="3" name="Content Placeholder 2"/>
          <p:cNvSpPr>
            <a:spLocks noGrp="1"/>
          </p:cNvSpPr>
          <p:nvPr>
            <p:ph idx="1"/>
          </p:nvPr>
        </p:nvSpPr>
        <p:spPr>
          <a:xfrm>
            <a:off x="838200" y="860612"/>
            <a:ext cx="9937376" cy="5839198"/>
          </a:xfrm>
        </p:spPr>
        <p:txBody>
          <a:bodyPr>
            <a:normAutofit fontScale="92500" lnSpcReduction="20000"/>
          </a:bodyPr>
          <a:lstStyle/>
          <a:p>
            <a:r>
              <a:rPr lang="en-US" dirty="0" smtClean="0"/>
              <a:t>Go to the </a:t>
            </a:r>
            <a:r>
              <a:rPr lang="en-US" b="1" dirty="0" smtClean="0"/>
              <a:t>cp_reset.css</a:t>
            </a:r>
            <a:r>
              <a:rPr lang="en-US" dirty="0" smtClean="0"/>
              <a:t> file in your text editor and remove the selector </a:t>
            </a:r>
            <a:r>
              <a:rPr lang="en-US" b="1" dirty="0" smtClean="0"/>
              <a:t>aside</a:t>
            </a:r>
            <a:r>
              <a:rPr lang="en-US" dirty="0" smtClean="0"/>
              <a:t> and the comma that follows it from the style rule at the bottom of the file, leaving only the footer selector. Save your changes to the file.</a:t>
            </a:r>
          </a:p>
          <a:p>
            <a:r>
              <a:rPr lang="en-US" dirty="0" smtClean="0"/>
              <a:t>Return to the </a:t>
            </a:r>
            <a:r>
              <a:rPr lang="en-US" b="1" dirty="0" smtClean="0"/>
              <a:t>cp_styles.css</a:t>
            </a:r>
            <a:r>
              <a:rPr lang="en-US" dirty="0" smtClean="0"/>
              <a:t> file in your text editor. At the bottom of the file, insert the following style rule to place the aside element halfway down the left edge of the page:</a:t>
            </a:r>
          </a:p>
          <a:p>
            <a:pPr marL="914400" lvl="2" indent="0">
              <a:buNone/>
            </a:pPr>
            <a:r>
              <a:rPr lang="en-US" sz="2600" i="1" dirty="0" smtClean="0"/>
              <a:t>/* Sidebar styles */</a:t>
            </a:r>
          </a:p>
          <a:p>
            <a:pPr marL="1371600" lvl="3" indent="0">
              <a:buNone/>
            </a:pPr>
            <a:r>
              <a:rPr lang="en-US" sz="2600" i="1" dirty="0" smtClean="0"/>
              <a:t>aside {</a:t>
            </a:r>
          </a:p>
          <a:p>
            <a:pPr marL="1828800" lvl="4" indent="0">
              <a:buNone/>
            </a:pPr>
            <a:r>
              <a:rPr lang="en-US" sz="2600" i="1" dirty="0" smtClean="0"/>
              <a:t>color: </a:t>
            </a:r>
            <a:r>
              <a:rPr lang="en-US" sz="2600" i="1" dirty="0" err="1" smtClean="0"/>
              <a:t>rgb</a:t>
            </a:r>
            <a:r>
              <a:rPr lang="en-US" sz="2600" i="1" dirty="0" smtClean="0"/>
              <a:t>(145, 98, 78);</a:t>
            </a:r>
          </a:p>
          <a:p>
            <a:pPr marL="1828800" lvl="4" indent="0">
              <a:buNone/>
            </a:pPr>
            <a:r>
              <a:rPr lang="en-US" sz="2600" i="1" dirty="0" smtClean="0"/>
              <a:t>position: absolute;</a:t>
            </a:r>
          </a:p>
          <a:p>
            <a:pPr marL="1828800" lvl="4" indent="0">
              <a:buNone/>
            </a:pPr>
            <a:r>
              <a:rPr lang="en-US" sz="2600" i="1" dirty="0" smtClean="0"/>
              <a:t>top: 400px;</a:t>
            </a:r>
          </a:p>
          <a:p>
            <a:pPr marL="1828800" lvl="4" indent="0">
              <a:buNone/>
            </a:pPr>
            <a:r>
              <a:rPr lang="en-US" sz="2600" i="1" dirty="0" smtClean="0"/>
              <a:t>left: 10px;</a:t>
            </a:r>
          </a:p>
          <a:p>
            <a:pPr marL="1828800" lvl="4" indent="0">
              <a:buNone/>
            </a:pPr>
            <a:r>
              <a:rPr lang="en-US" sz="2600" i="1" dirty="0" smtClean="0"/>
              <a:t>width: 30%;</a:t>
            </a:r>
          </a:p>
          <a:p>
            <a:pPr marL="914400" lvl="2" indent="0">
              <a:buNone/>
            </a:pPr>
            <a:r>
              <a:rPr lang="en-US" sz="2600" i="1" dirty="0" smtClean="0"/>
              <a:t>}</a:t>
            </a:r>
          </a:p>
          <a:p>
            <a:r>
              <a:rPr lang="en-US" dirty="0" smtClean="0"/>
              <a:t>Save your changes to the file and then reload </a:t>
            </a:r>
            <a:r>
              <a:rPr lang="en-US" b="1" dirty="0" smtClean="0"/>
              <a:t>cycle.htm</a:t>
            </a:r>
            <a:r>
              <a:rPr lang="en-US" dirty="0" smtClean="0"/>
              <a:t> in your Web browser. The sidebar describing the upcoming rides starts halfway down the left edge of the page.</a:t>
            </a:r>
            <a:endParaRPr lang="en-US" dirty="0"/>
          </a:p>
        </p:txBody>
      </p:sp>
      <p:sp>
        <p:nvSpPr>
          <p:cNvPr id="4" name="Slide Number Placeholder 3"/>
          <p:cNvSpPr>
            <a:spLocks noGrp="1"/>
          </p:cNvSpPr>
          <p:nvPr>
            <p:ph type="sldNum" sz="quarter" idx="12"/>
          </p:nvPr>
        </p:nvSpPr>
        <p:spPr/>
        <p:txBody>
          <a:bodyPr/>
          <a:lstStyle/>
          <a:p>
            <a:fld id="{245C5324-D948-494C-9A9D-3F9D2FB88DA1}" type="slidenum">
              <a:rPr lang="en-US" smtClean="0"/>
              <a:t>42</a:t>
            </a:fld>
            <a:endParaRPr lang="en-US"/>
          </a:p>
        </p:txBody>
      </p:sp>
    </p:spTree>
    <p:extLst>
      <p:ext uri="{BB962C8B-B14F-4D97-AF65-F5344CB8AC3E}">
        <p14:creationId xmlns:p14="http://schemas.microsoft.com/office/powerpoint/2010/main" val="18183127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3078"/>
            <a:ext cx="10515600" cy="750981"/>
          </a:xfrm>
        </p:spPr>
        <p:txBody>
          <a:bodyPr/>
          <a:lstStyle/>
          <a:p>
            <a:r>
              <a:rPr lang="en-US" dirty="0"/>
              <a:t>F</a:t>
            </a:r>
            <a:r>
              <a:rPr lang="en-US" dirty="0" smtClean="0"/>
              <a:t>ormat the sidebar content</a:t>
            </a:r>
            <a:endParaRPr lang="en-US" dirty="0"/>
          </a:p>
        </p:txBody>
      </p:sp>
      <p:sp>
        <p:nvSpPr>
          <p:cNvPr id="3" name="Content Placeholder 2"/>
          <p:cNvSpPr>
            <a:spLocks noGrp="1"/>
          </p:cNvSpPr>
          <p:nvPr>
            <p:ph idx="1"/>
          </p:nvPr>
        </p:nvSpPr>
        <p:spPr>
          <a:xfrm>
            <a:off x="161365" y="847164"/>
            <a:ext cx="6239435" cy="5983941"/>
          </a:xfrm>
        </p:spPr>
        <p:txBody>
          <a:bodyPr>
            <a:normAutofit fontScale="92500" lnSpcReduction="20000"/>
          </a:bodyPr>
          <a:lstStyle/>
          <a:p>
            <a:r>
              <a:rPr lang="en-US" dirty="0" smtClean="0"/>
              <a:t>Return to the </a:t>
            </a:r>
            <a:r>
              <a:rPr lang="en-US" b="1" dirty="0" smtClean="0"/>
              <a:t>cp_styles.css</a:t>
            </a:r>
            <a:r>
              <a:rPr lang="en-US" dirty="0" smtClean="0"/>
              <a:t> file in your text editor. At the bottom of the file, insert the following style rules for the h1, h2, and p elements in the </a:t>
            </a:r>
            <a:r>
              <a:rPr lang="en-US" b="1" dirty="0" smtClean="0"/>
              <a:t>aside</a:t>
            </a:r>
            <a:r>
              <a:rPr lang="en-US" dirty="0" smtClean="0"/>
              <a:t> element:</a:t>
            </a:r>
          </a:p>
          <a:p>
            <a:pPr marL="457200" lvl="1" indent="0">
              <a:buNone/>
            </a:pPr>
            <a:r>
              <a:rPr lang="en-US" i="1" dirty="0" smtClean="0"/>
              <a:t>aside h1 {</a:t>
            </a:r>
          </a:p>
          <a:p>
            <a:pPr marL="914400" lvl="2" indent="0">
              <a:buNone/>
            </a:pPr>
            <a:r>
              <a:rPr lang="en-US" i="1" dirty="0" smtClean="0"/>
              <a:t>font-size: 105%;</a:t>
            </a:r>
          </a:p>
          <a:p>
            <a:pPr marL="914400" lvl="2" indent="0">
              <a:buNone/>
            </a:pPr>
            <a:r>
              <a:rPr lang="en-US" i="1" dirty="0" smtClean="0"/>
              <a:t>font-weight: bold;</a:t>
            </a:r>
          </a:p>
          <a:p>
            <a:pPr marL="914400" lvl="2" indent="0">
              <a:buNone/>
            </a:pPr>
            <a:r>
              <a:rPr lang="en-US" i="1" dirty="0" smtClean="0"/>
              <a:t>margin-bottom: 25px;</a:t>
            </a:r>
          </a:p>
          <a:p>
            <a:pPr marL="914400" lvl="2" indent="0">
              <a:buNone/>
            </a:pPr>
            <a:r>
              <a:rPr lang="en-US" i="1" dirty="0" smtClean="0"/>
              <a:t>text-align: center;</a:t>
            </a:r>
          </a:p>
          <a:p>
            <a:pPr marL="457200" lvl="1" indent="0">
              <a:buNone/>
            </a:pPr>
            <a:r>
              <a:rPr lang="en-US" i="1" dirty="0" smtClean="0"/>
              <a:t>}</a:t>
            </a:r>
          </a:p>
          <a:p>
            <a:pPr marL="457200" lvl="1" indent="0">
              <a:buNone/>
            </a:pPr>
            <a:r>
              <a:rPr lang="en-US" i="1" dirty="0" smtClean="0"/>
              <a:t>aside h2 {</a:t>
            </a:r>
          </a:p>
          <a:p>
            <a:pPr marL="914400" lvl="2" indent="0">
              <a:buNone/>
            </a:pPr>
            <a:r>
              <a:rPr lang="en-US" i="1" dirty="0" smtClean="0"/>
              <a:t>font-size: 85%;</a:t>
            </a:r>
          </a:p>
          <a:p>
            <a:pPr marL="914400" lvl="2" indent="0">
              <a:buNone/>
            </a:pPr>
            <a:r>
              <a:rPr lang="en-US" i="1" dirty="0" smtClean="0"/>
              <a:t>font-weight: bold;</a:t>
            </a:r>
          </a:p>
          <a:p>
            <a:pPr marL="457200" lvl="1" indent="0">
              <a:buNone/>
            </a:pPr>
            <a:r>
              <a:rPr lang="en-US" i="1" dirty="0" smtClean="0"/>
              <a:t>}</a:t>
            </a:r>
          </a:p>
          <a:p>
            <a:pPr marL="457200" lvl="1" indent="0">
              <a:buNone/>
            </a:pPr>
            <a:r>
              <a:rPr lang="en-US" i="1" dirty="0" smtClean="0"/>
              <a:t>aside p {</a:t>
            </a:r>
          </a:p>
          <a:p>
            <a:pPr marL="914400" lvl="2" indent="0">
              <a:buNone/>
            </a:pPr>
            <a:r>
              <a:rPr lang="en-US" i="1" dirty="0" smtClean="0"/>
              <a:t>font-size: 75%;</a:t>
            </a:r>
          </a:p>
          <a:p>
            <a:pPr marL="914400" lvl="2" indent="0">
              <a:buNone/>
            </a:pPr>
            <a:r>
              <a:rPr lang="en-US" i="1" dirty="0" smtClean="0"/>
              <a:t>margin: 15px;</a:t>
            </a:r>
          </a:p>
          <a:p>
            <a:pPr marL="457200" lvl="1" indent="0">
              <a:buNone/>
            </a:pPr>
            <a:r>
              <a:rPr lang="en-US" i="1" dirty="0" smtClean="0"/>
              <a:t>}</a:t>
            </a:r>
          </a:p>
          <a:p>
            <a:pPr marL="228600" lvl="1"/>
            <a:r>
              <a:rPr lang="en-US" sz="3000" dirty="0" smtClean="0"/>
              <a:t>Save your changes to the file and then reload </a:t>
            </a:r>
            <a:r>
              <a:rPr lang="en-US" sz="3000" b="1" dirty="0" smtClean="0"/>
              <a:t>cycle.htm</a:t>
            </a:r>
            <a:r>
              <a:rPr lang="en-US" sz="3000" dirty="0" smtClean="0"/>
              <a:t> in your Web browser.</a:t>
            </a:r>
            <a:endParaRPr lang="en-US" sz="3000" dirty="0"/>
          </a:p>
        </p:txBody>
      </p:sp>
      <p:pic>
        <p:nvPicPr>
          <p:cNvPr id="4" name="Picture 3" descr="Cycle Pathology - Mozilla Firefox"/>
          <p:cNvPicPr>
            <a:picLocks noChangeAspect="1"/>
          </p:cNvPicPr>
          <p:nvPr/>
        </p:nvPicPr>
        <p:blipFill rotWithShape="1">
          <a:blip r:embed="rId2">
            <a:extLst>
              <a:ext uri="{28A0092B-C50C-407E-A947-70E740481C1C}">
                <a14:useLocalDpi xmlns:a14="http://schemas.microsoft.com/office/drawing/2010/main" val="0"/>
              </a:ext>
            </a:extLst>
          </a:blip>
          <a:srcRect l="662" t="11278" r="69227" b="30090"/>
          <a:stretch/>
        </p:blipFill>
        <p:spPr>
          <a:xfrm>
            <a:off x="6548717" y="779930"/>
            <a:ext cx="5481918" cy="5746670"/>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245C5324-D948-494C-9A9D-3F9D2FB88DA1}" type="slidenum">
              <a:rPr lang="en-US" smtClean="0"/>
              <a:t>43</a:t>
            </a:fld>
            <a:endParaRPr lang="en-US"/>
          </a:p>
        </p:txBody>
      </p:sp>
    </p:spTree>
    <p:extLst>
      <p:ext uri="{BB962C8B-B14F-4D97-AF65-F5344CB8AC3E}">
        <p14:creationId xmlns:p14="http://schemas.microsoft.com/office/powerpoint/2010/main" val="21516161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3078"/>
            <a:ext cx="10515600" cy="724087"/>
          </a:xfrm>
        </p:spPr>
        <p:txBody>
          <a:bodyPr/>
          <a:lstStyle/>
          <a:p>
            <a:r>
              <a:rPr lang="en-US" dirty="0"/>
              <a:t>P</a:t>
            </a:r>
            <a:r>
              <a:rPr lang="en-US" dirty="0" smtClean="0"/>
              <a:t>osition the entire page body</a:t>
            </a:r>
            <a:endParaRPr lang="en-US" dirty="0"/>
          </a:p>
        </p:txBody>
      </p:sp>
      <p:sp>
        <p:nvSpPr>
          <p:cNvPr id="3" name="Content Placeholder 2"/>
          <p:cNvSpPr>
            <a:spLocks noGrp="1"/>
          </p:cNvSpPr>
          <p:nvPr>
            <p:ph idx="1"/>
          </p:nvPr>
        </p:nvSpPr>
        <p:spPr>
          <a:xfrm>
            <a:off x="838200" y="847165"/>
            <a:ext cx="10515600" cy="5329798"/>
          </a:xfrm>
        </p:spPr>
        <p:txBody>
          <a:bodyPr/>
          <a:lstStyle/>
          <a:p>
            <a:r>
              <a:rPr lang="en-US" dirty="0" smtClean="0"/>
              <a:t>Return to the </a:t>
            </a:r>
            <a:r>
              <a:rPr lang="en-US" b="1" dirty="0" smtClean="0"/>
              <a:t>cp_styles.css</a:t>
            </a:r>
            <a:r>
              <a:rPr lang="en-US" dirty="0" smtClean="0"/>
              <a:t> file and locate the style rule for the body selector near the top of the page.</a:t>
            </a:r>
          </a:p>
          <a:p>
            <a:r>
              <a:rPr lang="en-US" dirty="0" smtClean="0"/>
              <a:t>Add the following property to the style rule: </a:t>
            </a:r>
            <a:r>
              <a:rPr lang="en-US" i="1" dirty="0" smtClean="0"/>
              <a:t>position: relative;</a:t>
            </a:r>
          </a:p>
          <a:p>
            <a:r>
              <a:rPr lang="en-US" dirty="0" smtClean="0"/>
              <a:t>Save your changes to the file and then reload the </a:t>
            </a:r>
            <a:r>
              <a:rPr lang="en-US" b="1" dirty="0" smtClean="0"/>
              <a:t>cycle.htm</a:t>
            </a:r>
            <a:r>
              <a:rPr lang="en-US" dirty="0" smtClean="0"/>
              <a:t> file in your Web browser. Change the size of your browser window and verify that the width of the </a:t>
            </a:r>
            <a:r>
              <a:rPr lang="en-US" b="1" dirty="0" smtClean="0"/>
              <a:t>aside</a:t>
            </a:r>
            <a:r>
              <a:rPr lang="en-US" dirty="0" smtClean="0"/>
              <a:t> element changes proportionally along with the widths of the other page elements.</a:t>
            </a:r>
            <a:endParaRPr lang="en-US" dirty="0"/>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45110" t="54097" r="21030" b="28284"/>
          <a:stretch/>
        </p:blipFill>
        <p:spPr>
          <a:xfrm>
            <a:off x="1607730" y="3953435"/>
            <a:ext cx="8976540" cy="2514600"/>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245C5324-D948-494C-9A9D-3F9D2FB88DA1}" type="slidenum">
              <a:rPr lang="en-US" smtClean="0"/>
              <a:t>44</a:t>
            </a:fld>
            <a:endParaRPr lang="en-US"/>
          </a:p>
        </p:txBody>
      </p:sp>
    </p:spTree>
    <p:extLst>
      <p:ext uri="{BB962C8B-B14F-4D97-AF65-F5344CB8AC3E}">
        <p14:creationId xmlns:p14="http://schemas.microsoft.com/office/powerpoint/2010/main" val="39836564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806" y="123079"/>
            <a:ext cx="10950388" cy="858556"/>
          </a:xfrm>
        </p:spPr>
        <p:txBody>
          <a:bodyPr>
            <a:normAutofit/>
          </a:bodyPr>
          <a:lstStyle/>
          <a:p>
            <a:r>
              <a:rPr lang="en-US" dirty="0"/>
              <a:t>D</a:t>
            </a:r>
            <a:r>
              <a:rPr lang="en-US" dirty="0" smtClean="0"/>
              <a:t>efine the overflow style for the aside element</a:t>
            </a:r>
            <a:endParaRPr lang="en-US" dirty="0"/>
          </a:p>
        </p:txBody>
      </p:sp>
      <p:sp>
        <p:nvSpPr>
          <p:cNvPr id="3" name="Content Placeholder 2"/>
          <p:cNvSpPr>
            <a:spLocks noGrp="1"/>
          </p:cNvSpPr>
          <p:nvPr>
            <p:ph idx="1"/>
          </p:nvPr>
        </p:nvSpPr>
        <p:spPr>
          <a:xfrm>
            <a:off x="838200" y="981635"/>
            <a:ext cx="10515600" cy="5741894"/>
          </a:xfrm>
        </p:spPr>
        <p:txBody>
          <a:bodyPr/>
          <a:lstStyle/>
          <a:p>
            <a:r>
              <a:rPr lang="en-US" dirty="0" smtClean="0"/>
              <a:t>Return to </a:t>
            </a:r>
            <a:r>
              <a:rPr lang="en-US" b="1" dirty="0" smtClean="0"/>
              <a:t>cp_styles.css</a:t>
            </a:r>
            <a:r>
              <a:rPr lang="en-US" dirty="0" smtClean="0"/>
              <a:t> in your text editor and scroll down the style rule for the </a:t>
            </a:r>
            <a:r>
              <a:rPr lang="en-US" b="1" dirty="0" smtClean="0"/>
              <a:t>aside</a:t>
            </a:r>
            <a:r>
              <a:rPr lang="en-US" dirty="0" smtClean="0"/>
              <a:t> selector near the bottom of the file.</a:t>
            </a:r>
          </a:p>
          <a:p>
            <a:r>
              <a:rPr lang="en-US" dirty="0" smtClean="0"/>
              <a:t>Add the following styles:</a:t>
            </a:r>
          </a:p>
          <a:p>
            <a:pPr marL="914400" lvl="2" indent="0">
              <a:buNone/>
            </a:pPr>
            <a:r>
              <a:rPr lang="en-US" sz="2800" i="1" dirty="0" smtClean="0"/>
              <a:t>height: 450px;</a:t>
            </a:r>
          </a:p>
          <a:p>
            <a:pPr marL="914400" lvl="2" indent="0">
              <a:buNone/>
            </a:pPr>
            <a:r>
              <a:rPr lang="en-US" sz="2800" i="1" dirty="0" smtClean="0"/>
              <a:t>overflow: auto;</a:t>
            </a:r>
          </a:p>
          <a:p>
            <a:r>
              <a:rPr lang="en-US" dirty="0" smtClean="0"/>
              <a:t>Save your changes to the file and then reload </a:t>
            </a:r>
            <a:r>
              <a:rPr lang="en-US" b="1" dirty="0" smtClean="0"/>
              <a:t>cycle.htm</a:t>
            </a:r>
            <a:r>
              <a:rPr lang="en-US" dirty="0" smtClean="0"/>
              <a:t> in your Web browser. A scroll bar is added to the </a:t>
            </a:r>
            <a:r>
              <a:rPr lang="en-US" b="1" dirty="0" smtClean="0"/>
              <a:t>aside</a:t>
            </a:r>
            <a:r>
              <a:rPr lang="en-US" dirty="0" smtClean="0"/>
              <a:t> element.</a:t>
            </a:r>
            <a:endParaRPr lang="en-US" dirty="0"/>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38162" t="39347" r="19375" b="36273"/>
          <a:stretch/>
        </p:blipFill>
        <p:spPr>
          <a:xfrm>
            <a:off x="2137027" y="4182034"/>
            <a:ext cx="7917946" cy="2447365"/>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245C5324-D948-494C-9A9D-3F9D2FB88DA1}" type="slidenum">
              <a:rPr lang="en-US" smtClean="0"/>
              <a:t>45</a:t>
            </a:fld>
            <a:endParaRPr lang="en-US"/>
          </a:p>
        </p:txBody>
      </p:sp>
    </p:spTree>
    <p:extLst>
      <p:ext uri="{BB962C8B-B14F-4D97-AF65-F5344CB8AC3E}">
        <p14:creationId xmlns:p14="http://schemas.microsoft.com/office/powerpoint/2010/main" val="17129646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3078"/>
            <a:ext cx="10515600" cy="804769"/>
          </a:xfrm>
        </p:spPr>
        <p:txBody>
          <a:bodyPr/>
          <a:lstStyle/>
          <a:p>
            <a:r>
              <a:rPr lang="en-US" dirty="0"/>
              <a:t>S</a:t>
            </a:r>
            <a:r>
              <a:rPr lang="en-US" dirty="0" smtClean="0"/>
              <a:t>tyle the page footer and address</a:t>
            </a:r>
            <a:endParaRPr lang="en-US" dirty="0"/>
          </a:p>
        </p:txBody>
      </p:sp>
      <p:sp>
        <p:nvSpPr>
          <p:cNvPr id="3" name="Content Placeholder 2"/>
          <p:cNvSpPr>
            <a:spLocks noGrp="1"/>
          </p:cNvSpPr>
          <p:nvPr>
            <p:ph idx="1"/>
          </p:nvPr>
        </p:nvSpPr>
        <p:spPr>
          <a:xfrm>
            <a:off x="219636" y="927847"/>
            <a:ext cx="6436657" cy="5836024"/>
          </a:xfrm>
        </p:spPr>
        <p:txBody>
          <a:bodyPr>
            <a:noAutofit/>
          </a:bodyPr>
          <a:lstStyle/>
          <a:p>
            <a:pPr>
              <a:lnSpc>
                <a:spcPct val="100000"/>
              </a:lnSpc>
              <a:spcBef>
                <a:spcPts val="0"/>
              </a:spcBef>
            </a:pPr>
            <a:r>
              <a:rPr lang="en-US" sz="2000" dirty="0" smtClean="0"/>
              <a:t>Go to the </a:t>
            </a:r>
            <a:r>
              <a:rPr lang="en-US" sz="2000" b="1" dirty="0" smtClean="0"/>
              <a:t>cp_reset.css</a:t>
            </a:r>
            <a:r>
              <a:rPr lang="en-US" sz="2000" dirty="0" smtClean="0"/>
              <a:t> file in your text editor. Scroll to the bottom of the file and delete the footer selector, along with its style comment. Saving your changes.</a:t>
            </a:r>
          </a:p>
          <a:p>
            <a:pPr>
              <a:lnSpc>
                <a:spcPct val="100000"/>
              </a:lnSpc>
              <a:spcBef>
                <a:spcPts val="0"/>
              </a:spcBef>
            </a:pPr>
            <a:r>
              <a:rPr lang="en-US" sz="2000" dirty="0" smtClean="0"/>
              <a:t>Return to the </a:t>
            </a:r>
            <a:r>
              <a:rPr lang="en-US" sz="2000" b="1" dirty="0" smtClean="0"/>
              <a:t>cp_styles.css</a:t>
            </a:r>
            <a:r>
              <a:rPr lang="en-US" sz="2000" dirty="0" smtClean="0"/>
              <a:t> file in your text editor. At the bottom of the file, insert the following style rules for the page footer:</a:t>
            </a:r>
          </a:p>
          <a:p>
            <a:pPr marL="914400" lvl="2" indent="0">
              <a:lnSpc>
                <a:spcPct val="100000"/>
              </a:lnSpc>
              <a:spcBef>
                <a:spcPts val="0"/>
              </a:spcBef>
              <a:buNone/>
            </a:pPr>
            <a:r>
              <a:rPr lang="en-US" i="1" dirty="0" smtClean="0"/>
              <a:t>/* Page footer styles */</a:t>
            </a:r>
          </a:p>
          <a:p>
            <a:pPr marL="914400" lvl="2" indent="0">
              <a:lnSpc>
                <a:spcPct val="100000"/>
              </a:lnSpc>
              <a:spcBef>
                <a:spcPts val="0"/>
              </a:spcBef>
              <a:buNone/>
            </a:pPr>
            <a:r>
              <a:rPr lang="en-US" i="1" dirty="0" smtClean="0"/>
              <a:t>footer {</a:t>
            </a:r>
          </a:p>
          <a:p>
            <a:pPr marL="1371600" lvl="3" indent="0">
              <a:lnSpc>
                <a:spcPct val="100000"/>
              </a:lnSpc>
              <a:spcBef>
                <a:spcPts val="0"/>
              </a:spcBef>
              <a:buNone/>
            </a:pPr>
            <a:r>
              <a:rPr lang="en-US" sz="2000" i="1" dirty="0" smtClean="0"/>
              <a:t>clear: left;</a:t>
            </a:r>
          </a:p>
          <a:p>
            <a:pPr marL="1371600" lvl="3" indent="0">
              <a:lnSpc>
                <a:spcPct val="100000"/>
              </a:lnSpc>
              <a:spcBef>
                <a:spcPts val="0"/>
              </a:spcBef>
              <a:buNone/>
            </a:pPr>
            <a:r>
              <a:rPr lang="en-US" sz="2000" i="1" dirty="0" smtClean="0"/>
              <a:t>margin-left: 33%;</a:t>
            </a:r>
          </a:p>
          <a:p>
            <a:pPr marL="1371600" lvl="3" indent="0">
              <a:lnSpc>
                <a:spcPct val="100000"/>
              </a:lnSpc>
              <a:spcBef>
                <a:spcPts val="0"/>
              </a:spcBef>
              <a:buNone/>
            </a:pPr>
            <a:r>
              <a:rPr lang="en-US" sz="2000" i="1" dirty="0" smtClean="0"/>
              <a:t>width: 66%;</a:t>
            </a:r>
          </a:p>
          <a:p>
            <a:pPr marL="914400" lvl="2" indent="0">
              <a:lnSpc>
                <a:spcPct val="100000"/>
              </a:lnSpc>
              <a:spcBef>
                <a:spcPts val="0"/>
              </a:spcBef>
              <a:buNone/>
            </a:pPr>
            <a:r>
              <a:rPr lang="en-US" i="1" dirty="0" smtClean="0"/>
              <a:t>}</a:t>
            </a:r>
          </a:p>
          <a:p>
            <a:pPr>
              <a:lnSpc>
                <a:spcPct val="100000"/>
              </a:lnSpc>
              <a:spcBef>
                <a:spcPts val="0"/>
              </a:spcBef>
            </a:pPr>
            <a:r>
              <a:rPr lang="en-US" sz="2000" dirty="0" smtClean="0"/>
              <a:t>Below the footer, add style rule for the address element:</a:t>
            </a:r>
          </a:p>
          <a:p>
            <a:pPr marL="914400" lvl="2" indent="0">
              <a:lnSpc>
                <a:spcPct val="100000"/>
              </a:lnSpc>
              <a:spcBef>
                <a:spcPts val="0"/>
              </a:spcBef>
              <a:buNone/>
            </a:pPr>
            <a:r>
              <a:rPr lang="en-US" i="1" dirty="0" smtClean="0"/>
              <a:t>footer address {</a:t>
            </a:r>
          </a:p>
          <a:p>
            <a:pPr marL="1371600" lvl="3" indent="0">
              <a:lnSpc>
                <a:spcPct val="100000"/>
              </a:lnSpc>
              <a:spcBef>
                <a:spcPts val="0"/>
              </a:spcBef>
              <a:buNone/>
            </a:pPr>
            <a:r>
              <a:rPr lang="en-US" sz="2000" i="1" dirty="0" smtClean="0"/>
              <a:t>color: </a:t>
            </a:r>
            <a:r>
              <a:rPr lang="en-US" sz="2000" i="1" dirty="0" err="1" smtClean="0"/>
              <a:t>rgb</a:t>
            </a:r>
            <a:r>
              <a:rPr lang="en-US" sz="2000" i="1" dirty="0" smtClean="0"/>
              <a:t>(182, 182, 92);</a:t>
            </a:r>
          </a:p>
          <a:p>
            <a:pPr marL="1371600" lvl="3" indent="0">
              <a:lnSpc>
                <a:spcPct val="100000"/>
              </a:lnSpc>
              <a:spcBef>
                <a:spcPts val="0"/>
              </a:spcBef>
              <a:buNone/>
            </a:pPr>
            <a:r>
              <a:rPr lang="en-US" sz="2000" i="1" dirty="0" smtClean="0"/>
              <a:t>font-size: 80%;</a:t>
            </a:r>
          </a:p>
          <a:p>
            <a:pPr marL="1371600" lvl="3" indent="0">
              <a:lnSpc>
                <a:spcPct val="100000"/>
              </a:lnSpc>
              <a:spcBef>
                <a:spcPts val="0"/>
              </a:spcBef>
              <a:buNone/>
            </a:pPr>
            <a:r>
              <a:rPr lang="en-US" sz="2000" i="1" dirty="0" smtClean="0"/>
              <a:t>font-style: normal;</a:t>
            </a:r>
          </a:p>
          <a:p>
            <a:pPr marL="1371600" lvl="3" indent="0">
              <a:lnSpc>
                <a:spcPct val="100000"/>
              </a:lnSpc>
              <a:spcBef>
                <a:spcPts val="0"/>
              </a:spcBef>
              <a:buNone/>
            </a:pPr>
            <a:r>
              <a:rPr lang="en-US" sz="2000" i="1" dirty="0" smtClean="0"/>
              <a:t>padding-top: 10px;</a:t>
            </a:r>
          </a:p>
          <a:p>
            <a:pPr marL="1371600" lvl="3" indent="0">
              <a:lnSpc>
                <a:spcPct val="100000"/>
              </a:lnSpc>
              <a:spcBef>
                <a:spcPts val="0"/>
              </a:spcBef>
              <a:buNone/>
            </a:pPr>
            <a:r>
              <a:rPr lang="en-US" sz="2000" i="1" dirty="0" smtClean="0"/>
              <a:t>text-align: center; </a:t>
            </a:r>
            <a:r>
              <a:rPr lang="en-US" i="1" dirty="0" smtClean="0"/>
              <a:t>}</a:t>
            </a:r>
            <a:endParaRPr lang="en-US" i="1" dirty="0"/>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37280" t="47132" r="29191" b="23162"/>
          <a:stretch/>
        </p:blipFill>
        <p:spPr>
          <a:xfrm>
            <a:off x="6656293" y="2312894"/>
            <a:ext cx="5441142" cy="2595282"/>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245C5324-D948-494C-9A9D-3F9D2FB88DA1}" type="slidenum">
              <a:rPr lang="en-US" smtClean="0"/>
              <a:t>46</a:t>
            </a:fld>
            <a:endParaRPr lang="en-US"/>
          </a:p>
        </p:txBody>
      </p:sp>
    </p:spTree>
    <p:extLst>
      <p:ext uri="{BB962C8B-B14F-4D97-AF65-F5344CB8AC3E}">
        <p14:creationId xmlns:p14="http://schemas.microsoft.com/office/powerpoint/2010/main" val="18534770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Cycle Pathology - Mozilla Firefox"/>
          <p:cNvPicPr>
            <a:picLocks noChangeAspect="1"/>
          </p:cNvPicPr>
          <p:nvPr/>
        </p:nvPicPr>
        <p:blipFill rotWithShape="1">
          <a:blip r:embed="rId2">
            <a:extLst>
              <a:ext uri="{28A0092B-C50C-407E-A947-70E740481C1C}">
                <a14:useLocalDpi xmlns:a14="http://schemas.microsoft.com/office/drawing/2010/main" val="0"/>
              </a:ext>
            </a:extLst>
          </a:blip>
          <a:srcRect r="7684"/>
          <a:stretch/>
        </p:blipFill>
        <p:spPr>
          <a:xfrm>
            <a:off x="575982" y="67145"/>
            <a:ext cx="11040035" cy="6723620"/>
          </a:xfrm>
          <a:prstGeom prst="rect">
            <a:avLst/>
          </a:prstGeom>
        </p:spPr>
      </p:pic>
      <p:sp>
        <p:nvSpPr>
          <p:cNvPr id="5" name="Slide Number Placeholder 4"/>
          <p:cNvSpPr>
            <a:spLocks noGrp="1"/>
          </p:cNvSpPr>
          <p:nvPr>
            <p:ph type="sldNum" sz="quarter" idx="12"/>
          </p:nvPr>
        </p:nvSpPr>
        <p:spPr/>
        <p:txBody>
          <a:bodyPr/>
          <a:lstStyle/>
          <a:p>
            <a:fld id="{245C5324-D948-494C-9A9D-3F9D2FB88DA1}" type="slidenum">
              <a:rPr lang="en-US" smtClean="0"/>
              <a:t>47</a:t>
            </a:fld>
            <a:endParaRPr lang="en-US"/>
          </a:p>
        </p:txBody>
      </p:sp>
    </p:spTree>
    <p:extLst>
      <p:ext uri="{BB962C8B-B14F-4D97-AF65-F5344CB8AC3E}">
        <p14:creationId xmlns:p14="http://schemas.microsoft.com/office/powerpoint/2010/main" val="25691508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23603" t="16606" r="13308" b="9024"/>
          <a:stretch/>
        </p:blipFill>
        <p:spPr>
          <a:xfrm>
            <a:off x="1143001" y="242047"/>
            <a:ext cx="9964270" cy="6323480"/>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245C5324-D948-494C-9A9D-3F9D2FB88DA1}" type="slidenum">
              <a:rPr lang="en-US" smtClean="0"/>
              <a:t>5</a:t>
            </a:fld>
            <a:endParaRPr lang="en-US"/>
          </a:p>
        </p:txBody>
      </p:sp>
    </p:spTree>
    <p:extLst>
      <p:ext uri="{BB962C8B-B14F-4D97-AF65-F5344CB8AC3E}">
        <p14:creationId xmlns:p14="http://schemas.microsoft.com/office/powerpoint/2010/main" val="932654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753" y="163419"/>
            <a:ext cx="10515600" cy="804769"/>
          </a:xfrm>
        </p:spPr>
        <p:txBody>
          <a:bodyPr/>
          <a:lstStyle/>
          <a:p>
            <a:r>
              <a:rPr lang="en-US" dirty="0" smtClean="0"/>
              <a:t>Cycle Pathology layout design</a:t>
            </a:r>
            <a:endParaRPr lang="en-US" dirty="0"/>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37941" t="30127" r="12316" b="10254"/>
          <a:stretch/>
        </p:blipFill>
        <p:spPr>
          <a:xfrm>
            <a:off x="1889312" y="1075764"/>
            <a:ext cx="8386482" cy="5411233"/>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245C5324-D948-494C-9A9D-3F9D2FB88DA1}" type="slidenum">
              <a:rPr lang="en-US" smtClean="0"/>
              <a:t>6</a:t>
            </a:fld>
            <a:endParaRPr lang="en-US"/>
          </a:p>
        </p:txBody>
      </p:sp>
    </p:spTree>
    <p:extLst>
      <p:ext uri="{BB962C8B-B14F-4D97-AF65-F5344CB8AC3E}">
        <p14:creationId xmlns:p14="http://schemas.microsoft.com/office/powerpoint/2010/main" val="2857755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4"/>
            <a:ext cx="10515600" cy="831663"/>
          </a:xfrm>
        </p:spPr>
        <p:txBody>
          <a:bodyPr/>
          <a:lstStyle/>
          <a:p>
            <a:r>
              <a:rPr lang="en-US" dirty="0" smtClean="0"/>
              <a:t>The </a:t>
            </a:r>
            <a:r>
              <a:rPr lang="en-US" b="1" dirty="0" smtClean="0"/>
              <a:t>display</a:t>
            </a:r>
            <a:r>
              <a:rPr lang="en-US" dirty="0" smtClean="0"/>
              <a:t> style: create the reset style sheet</a:t>
            </a:r>
            <a:endParaRPr lang="en-US" dirty="0"/>
          </a:p>
        </p:txBody>
      </p:sp>
      <p:sp>
        <p:nvSpPr>
          <p:cNvPr id="3" name="Content Placeholder 2"/>
          <p:cNvSpPr>
            <a:spLocks noGrp="1"/>
          </p:cNvSpPr>
          <p:nvPr>
            <p:ph idx="1"/>
          </p:nvPr>
        </p:nvSpPr>
        <p:spPr>
          <a:xfrm>
            <a:off x="838200" y="927847"/>
            <a:ext cx="10515600" cy="5249116"/>
          </a:xfrm>
        </p:spPr>
        <p:txBody>
          <a:bodyPr>
            <a:normAutofit/>
          </a:bodyPr>
          <a:lstStyle/>
          <a:p>
            <a:r>
              <a:rPr lang="en-US" dirty="0" smtClean="0"/>
              <a:t>Use your text editor to open the </a:t>
            </a:r>
            <a:r>
              <a:rPr lang="en-US" b="1" dirty="0" smtClean="0"/>
              <a:t>cp_resettxt.css</a:t>
            </a:r>
            <a:r>
              <a:rPr lang="en-US" dirty="0" smtClean="0"/>
              <a:t> file from the tutorial.04/tutorial folder. Enter your name and the date in the comment section of the file and then save it as </a:t>
            </a:r>
            <a:r>
              <a:rPr lang="en-US" b="1" dirty="0" smtClean="0"/>
              <a:t>cp_reset.css</a:t>
            </a:r>
            <a:r>
              <a:rPr lang="en-US" dirty="0" smtClean="0"/>
              <a:t>.</a:t>
            </a:r>
          </a:p>
          <a:p>
            <a:r>
              <a:rPr lang="en-US" dirty="0" smtClean="0"/>
              <a:t>Below the comment section, add the following comment and style rule:</a:t>
            </a:r>
          </a:p>
          <a:p>
            <a:pPr marL="457200" lvl="1" indent="0">
              <a:buNone/>
            </a:pPr>
            <a:r>
              <a:rPr lang="en-US" sz="2800" i="1" dirty="0" smtClean="0"/>
              <a:t>/* Display HTML5 structural elements as blocks */</a:t>
            </a:r>
          </a:p>
          <a:p>
            <a:pPr marL="457200" lvl="1" indent="0">
              <a:buNone/>
            </a:pPr>
            <a:r>
              <a:rPr lang="en-US" sz="2800" i="1" dirty="0" smtClean="0"/>
              <a:t>article, aside, figure, </a:t>
            </a:r>
            <a:r>
              <a:rPr lang="en-US" sz="2800" i="1" dirty="0" err="1" smtClean="0"/>
              <a:t>figcaption</a:t>
            </a:r>
            <a:r>
              <a:rPr lang="en-US" sz="2800" i="1" dirty="0" smtClean="0"/>
              <a:t>, footer, </a:t>
            </a:r>
            <a:r>
              <a:rPr lang="en-US" sz="2800" i="1" dirty="0" err="1" smtClean="0"/>
              <a:t>hgroup</a:t>
            </a:r>
            <a:r>
              <a:rPr lang="en-US" sz="2800" i="1" dirty="0" smtClean="0"/>
              <a:t>, header, section, </a:t>
            </a:r>
            <a:r>
              <a:rPr lang="en-US" sz="2800" i="1" dirty="0" err="1" smtClean="0"/>
              <a:t>nav</a:t>
            </a:r>
            <a:r>
              <a:rPr lang="en-US" sz="2800" i="1" dirty="0" smtClean="0"/>
              <a:t> {</a:t>
            </a:r>
          </a:p>
          <a:p>
            <a:pPr marL="457200" lvl="1" indent="0">
              <a:buNone/>
            </a:pPr>
            <a:r>
              <a:rPr lang="en-US" sz="2800" i="1" dirty="0" smtClean="0"/>
              <a:t>	display: block;</a:t>
            </a:r>
          </a:p>
          <a:p>
            <a:pPr marL="457200" lvl="1" indent="0">
              <a:buNone/>
            </a:pPr>
            <a:r>
              <a:rPr lang="en-US" sz="2800" i="1" dirty="0" smtClean="0"/>
              <a:t>}</a:t>
            </a:r>
          </a:p>
          <a:p>
            <a:r>
              <a:rPr lang="en-US" dirty="0" smtClean="0"/>
              <a:t>Save your changes to the file.</a:t>
            </a:r>
            <a:endParaRPr lang="en-US" dirty="0"/>
          </a:p>
        </p:txBody>
      </p:sp>
      <p:sp>
        <p:nvSpPr>
          <p:cNvPr id="4" name="Slide Number Placeholder 3"/>
          <p:cNvSpPr>
            <a:spLocks noGrp="1"/>
          </p:cNvSpPr>
          <p:nvPr>
            <p:ph type="sldNum" sz="quarter" idx="12"/>
          </p:nvPr>
        </p:nvSpPr>
        <p:spPr/>
        <p:txBody>
          <a:bodyPr/>
          <a:lstStyle/>
          <a:p>
            <a:fld id="{245C5324-D948-494C-9A9D-3F9D2FB88DA1}" type="slidenum">
              <a:rPr lang="en-US" smtClean="0"/>
              <a:t>7</a:t>
            </a:fld>
            <a:endParaRPr lang="en-US"/>
          </a:p>
        </p:txBody>
      </p:sp>
    </p:spTree>
    <p:extLst>
      <p:ext uri="{BB962C8B-B14F-4D97-AF65-F5344CB8AC3E}">
        <p14:creationId xmlns:p14="http://schemas.microsoft.com/office/powerpoint/2010/main" val="41475559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04769"/>
          </a:xfrm>
        </p:spPr>
        <p:txBody>
          <a:bodyPr/>
          <a:lstStyle/>
          <a:p>
            <a:r>
              <a:rPr lang="en-US" dirty="0" smtClean="0"/>
              <a:t>Values of the display property</a:t>
            </a:r>
            <a:endParaRPr lang="en-US" dirty="0"/>
          </a:p>
        </p:txBody>
      </p:sp>
      <p:pic>
        <p:nvPicPr>
          <p:cNvPr id="4" name="Picture 3" descr="Adobe Acrobat Professional - [New Perspectives on HTML and CSS 6th Edition - Comprehensive.pdf]"/>
          <p:cNvPicPr>
            <a:picLocks noChangeAspect="1"/>
          </p:cNvPicPr>
          <p:nvPr/>
        </p:nvPicPr>
        <p:blipFill rotWithShape="1">
          <a:blip r:embed="rId2">
            <a:extLst>
              <a:ext uri="{28A0092B-C50C-407E-A947-70E740481C1C}">
                <a14:useLocalDpi xmlns:a14="http://schemas.microsoft.com/office/drawing/2010/main" val="0"/>
              </a:ext>
            </a:extLst>
          </a:blip>
          <a:srcRect l="34962" t="32586" r="6141" b="27874"/>
          <a:stretch/>
        </p:blipFill>
        <p:spPr>
          <a:xfrm>
            <a:off x="533724" y="1398492"/>
            <a:ext cx="11124552" cy="4020671"/>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245C5324-D948-494C-9A9D-3F9D2FB88DA1}" type="slidenum">
              <a:rPr lang="en-US" smtClean="0"/>
              <a:t>8</a:t>
            </a:fld>
            <a:endParaRPr lang="en-US"/>
          </a:p>
        </p:txBody>
      </p:sp>
    </p:spTree>
    <p:extLst>
      <p:ext uri="{BB962C8B-B14F-4D97-AF65-F5344CB8AC3E}">
        <p14:creationId xmlns:p14="http://schemas.microsoft.com/office/powerpoint/2010/main" val="23617752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5"/>
            <a:ext cx="10515600" cy="845110"/>
          </a:xfrm>
        </p:spPr>
        <p:txBody>
          <a:bodyPr/>
          <a:lstStyle/>
          <a:p>
            <a:r>
              <a:rPr lang="en-US" dirty="0" smtClean="0"/>
              <a:t>Set the default styles for the Web site</a:t>
            </a:r>
            <a:endParaRPr lang="en-US" dirty="0"/>
          </a:p>
        </p:txBody>
      </p:sp>
      <p:sp>
        <p:nvSpPr>
          <p:cNvPr id="3" name="Content Placeholder 2"/>
          <p:cNvSpPr>
            <a:spLocks noGrp="1"/>
          </p:cNvSpPr>
          <p:nvPr>
            <p:ph idx="1"/>
          </p:nvPr>
        </p:nvSpPr>
        <p:spPr>
          <a:xfrm>
            <a:off x="838200" y="1089212"/>
            <a:ext cx="10515600" cy="5526741"/>
          </a:xfrm>
        </p:spPr>
        <p:txBody>
          <a:bodyPr>
            <a:noAutofit/>
          </a:bodyPr>
          <a:lstStyle/>
          <a:p>
            <a:r>
              <a:rPr lang="en-US" dirty="0" smtClean="0"/>
              <a:t>Below the style rule you just created in the </a:t>
            </a:r>
            <a:r>
              <a:rPr lang="en-US" b="1" dirty="0" smtClean="0"/>
              <a:t>cp_reset.css</a:t>
            </a:r>
            <a:r>
              <a:rPr lang="en-US" dirty="0" smtClean="0"/>
              <a:t> file, enter the following rule:</a:t>
            </a:r>
          </a:p>
          <a:p>
            <a:pPr marL="914400" lvl="2" indent="0">
              <a:buNone/>
            </a:pPr>
            <a:r>
              <a:rPr lang="en-US" sz="2800" i="1" dirty="0" smtClean="0"/>
              <a:t>/* Set the default page element styles */</a:t>
            </a:r>
          </a:p>
          <a:p>
            <a:pPr marL="914400" lvl="2" indent="0">
              <a:buNone/>
            </a:pPr>
            <a:r>
              <a:rPr lang="en-US" sz="2800" i="1" dirty="0" smtClean="0"/>
              <a:t>body * {</a:t>
            </a:r>
          </a:p>
          <a:p>
            <a:pPr marL="1371600" lvl="3" indent="0">
              <a:buNone/>
            </a:pPr>
            <a:r>
              <a:rPr lang="en-US" sz="2800" i="1" dirty="0" smtClean="0"/>
              <a:t>font-family: Verdana, Geneva, sans-serif;</a:t>
            </a:r>
          </a:p>
          <a:p>
            <a:pPr marL="1371600" lvl="3" indent="0">
              <a:buNone/>
            </a:pPr>
            <a:r>
              <a:rPr lang="en-US" sz="2800" i="1" dirty="0" smtClean="0"/>
              <a:t>font-size: 100%;</a:t>
            </a:r>
          </a:p>
          <a:p>
            <a:pPr marL="1371600" lvl="3" indent="0">
              <a:buNone/>
            </a:pPr>
            <a:r>
              <a:rPr lang="en-US" sz="2800" i="1" dirty="0" smtClean="0"/>
              <a:t>font-weight: inherit;</a:t>
            </a:r>
          </a:p>
          <a:p>
            <a:pPr marL="1371600" lvl="3" indent="0">
              <a:buNone/>
            </a:pPr>
            <a:r>
              <a:rPr lang="en-US" sz="2800" i="1" dirty="0" smtClean="0"/>
              <a:t>line-height: 1.2em;</a:t>
            </a:r>
          </a:p>
          <a:p>
            <a:pPr marL="1371600" lvl="3" indent="0">
              <a:buNone/>
            </a:pPr>
            <a:r>
              <a:rPr lang="en-US" sz="2800" i="1" dirty="0" smtClean="0"/>
              <a:t>list-style: none;</a:t>
            </a:r>
          </a:p>
          <a:p>
            <a:pPr marL="1371600" lvl="3" indent="0">
              <a:buNone/>
            </a:pPr>
            <a:r>
              <a:rPr lang="en-US" sz="2800" i="1" dirty="0" smtClean="0"/>
              <a:t>vertical-align: baseline;</a:t>
            </a:r>
          </a:p>
          <a:p>
            <a:pPr marL="914400" lvl="2" indent="0">
              <a:buNone/>
            </a:pPr>
            <a:r>
              <a:rPr lang="en-US" sz="2800" i="1" dirty="0" smtClean="0"/>
              <a:t>}</a:t>
            </a:r>
          </a:p>
          <a:p>
            <a:r>
              <a:rPr lang="en-US" dirty="0" smtClean="0"/>
              <a:t>Save your changes to the file.</a:t>
            </a:r>
            <a:endParaRPr lang="en-US" dirty="0"/>
          </a:p>
        </p:txBody>
      </p:sp>
      <p:sp>
        <p:nvSpPr>
          <p:cNvPr id="4" name="Slide Number Placeholder 3"/>
          <p:cNvSpPr>
            <a:spLocks noGrp="1"/>
          </p:cNvSpPr>
          <p:nvPr>
            <p:ph type="sldNum" sz="quarter" idx="12"/>
          </p:nvPr>
        </p:nvSpPr>
        <p:spPr/>
        <p:txBody>
          <a:bodyPr/>
          <a:lstStyle/>
          <a:p>
            <a:fld id="{245C5324-D948-494C-9A9D-3F9D2FB88DA1}" type="slidenum">
              <a:rPr lang="en-US" smtClean="0"/>
              <a:t>9</a:t>
            </a:fld>
            <a:endParaRPr lang="en-US"/>
          </a:p>
        </p:txBody>
      </p:sp>
    </p:spTree>
    <p:extLst>
      <p:ext uri="{BB962C8B-B14F-4D97-AF65-F5344CB8AC3E}">
        <p14:creationId xmlns:p14="http://schemas.microsoft.com/office/powerpoint/2010/main" val="31490472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TotalTime>
  <Words>3580</Words>
  <Application>Microsoft Office PowerPoint</Application>
  <PresentationFormat>Widescreen</PresentationFormat>
  <Paragraphs>394</Paragraphs>
  <Slides>47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Creating Page Layouts with CSS</vt:lpstr>
      <vt:lpstr>Case: Cycle Pathology</vt:lpstr>
      <vt:lpstr>PowerPoint Presentation</vt:lpstr>
      <vt:lpstr>Starting data files</vt:lpstr>
      <vt:lpstr>PowerPoint Presentation</vt:lpstr>
      <vt:lpstr>Cycle Pathology layout design</vt:lpstr>
      <vt:lpstr>The display style: create the reset style sheet</vt:lpstr>
      <vt:lpstr>Values of the display property</vt:lpstr>
      <vt:lpstr>Set the default styles for the Web site</vt:lpstr>
      <vt:lpstr>Hide the different sections of the page</vt:lpstr>
      <vt:lpstr>PowerPoint Presentation</vt:lpstr>
      <vt:lpstr>Format the page background</vt:lpstr>
      <vt:lpstr>PowerPoint Presentation</vt:lpstr>
      <vt:lpstr>Exploring Layout Designs: Screen resolutions on the Web</vt:lpstr>
      <vt:lpstr>Exploring Layout Designs: Screen width on the Web</vt:lpstr>
      <vt:lpstr>Fixed and fluid layouts</vt:lpstr>
      <vt:lpstr>Set the page width</vt:lpstr>
      <vt:lpstr>Setting a Float</vt:lpstr>
      <vt:lpstr>Format the navigation list</vt:lpstr>
      <vt:lpstr>PowerPoint Presentation</vt:lpstr>
      <vt:lpstr>Format the navigation list</vt:lpstr>
      <vt:lpstr>Define the default margin size</vt:lpstr>
      <vt:lpstr>Change the margin spaces in the page</vt:lpstr>
      <vt:lpstr>Modify the padding size</vt:lpstr>
      <vt:lpstr>Format the headings in the president’s message:</vt:lpstr>
      <vt:lpstr>Add the background image:</vt:lpstr>
      <vt:lpstr>PowerPoint Presentation</vt:lpstr>
      <vt:lpstr>PowerPoint Presentation</vt:lpstr>
      <vt:lpstr>Redisplay the vertical navigation list</vt:lpstr>
      <vt:lpstr>Add a bottom border to the hypertext links</vt:lpstr>
      <vt:lpstr>PowerPoint Presentation</vt:lpstr>
      <vt:lpstr>Create rounded corners</vt:lpstr>
      <vt:lpstr>View the layout structure</vt:lpstr>
      <vt:lpstr>Display the story section</vt:lpstr>
      <vt:lpstr>PowerPoint Presentation</vt:lpstr>
      <vt:lpstr>PowerPoint Presentation</vt:lpstr>
      <vt:lpstr>Format the article heading</vt:lpstr>
      <vt:lpstr>PowerPoint Presentation</vt:lpstr>
      <vt:lpstr>Format the paragraph and list items</vt:lpstr>
      <vt:lpstr>Format the figure box</vt:lpstr>
      <vt:lpstr>Place the page header</vt:lpstr>
      <vt:lpstr>Place the sidebar</vt:lpstr>
      <vt:lpstr>Format the sidebar content</vt:lpstr>
      <vt:lpstr>Position the entire page body</vt:lpstr>
      <vt:lpstr>Define the overflow style for the aside element</vt:lpstr>
      <vt:lpstr>Style the page footer and address</vt:lpstr>
      <vt:lpstr>PowerPoint Presentation</vt:lpstr>
    </vt:vector>
  </TitlesOfParts>
  <Company>SaigonTech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Page Layouts with CSS</dc:title>
  <dc:creator>Minh Fi Truong</dc:creator>
  <cp:lastModifiedBy>SaigonTech</cp:lastModifiedBy>
  <cp:revision>69</cp:revision>
  <dcterms:created xsi:type="dcterms:W3CDTF">2015-06-29T02:38:05Z</dcterms:created>
  <dcterms:modified xsi:type="dcterms:W3CDTF">2021-06-14T01:13:07Z</dcterms:modified>
</cp:coreProperties>
</file>